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3" r:id="rId3"/>
    <p:sldId id="274" r:id="rId4"/>
    <p:sldId id="277" r:id="rId5"/>
    <p:sldId id="275" r:id="rId6"/>
    <p:sldId id="278" r:id="rId7"/>
    <p:sldId id="268" r:id="rId8"/>
    <p:sldId id="270" r:id="rId9"/>
    <p:sldId id="271" r:id="rId10"/>
    <p:sldId id="257" r:id="rId11"/>
    <p:sldId id="261" r:id="rId12"/>
    <p:sldId id="262" r:id="rId13"/>
    <p:sldId id="263" r:id="rId14"/>
    <p:sldId id="264" r:id="rId15"/>
    <p:sldId id="265" r:id="rId16"/>
    <p:sldId id="266" r:id="rId17"/>
    <p:sldId id="267" r:id="rId18"/>
    <p:sldId id="272"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4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D9F75050-0E15-4C5B-92B0-66D068882F1F}" type="datetimeFigureOut">
              <a:rPr lang="tr-TR" smtClean="0"/>
              <a:pPr/>
              <a:t>13.09.2021</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D9F75050-0E15-4C5B-92B0-66D068882F1F}" type="datetimeFigureOut">
              <a:rPr lang="tr-TR" smtClean="0"/>
              <a:pPr/>
              <a:t>13.09.2021</a:t>
            </a:fld>
            <a:endParaRPr lang="tr-TR"/>
          </a:p>
        </p:txBody>
      </p:sp>
      <p:sp>
        <p:nvSpPr>
          <p:cNvPr id="27" name="2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D9F75050-0E15-4C5B-92B0-66D068882F1F}" type="datetimeFigureOut">
              <a:rPr lang="tr-TR" smtClean="0"/>
              <a:pPr/>
              <a:t>13.09.2021</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13.09.2021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F75050-0E15-4C5B-92B0-66D068882F1F}" type="datetimeFigureOut">
              <a:rPr lang="tr-TR" smtClean="0"/>
              <a:pPr/>
              <a:t>13.09.2021</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57200" y="1928802"/>
            <a:ext cx="8458200" cy="1470025"/>
          </a:xfrm>
        </p:spPr>
        <p:txBody>
          <a:bodyPr>
            <a:noAutofit/>
          </a:bodyPr>
          <a:lstStyle/>
          <a:p>
            <a:pPr algn="ctr"/>
            <a:r>
              <a:rPr lang="tr-TR" dirty="0" smtClean="0">
                <a:effectLst>
                  <a:outerShdw blurRad="38100" dist="38100" dir="2700000" algn="tl">
                    <a:srgbClr val="000000">
                      <a:alpha val="43137"/>
                    </a:srgbClr>
                  </a:outerShdw>
                </a:effectLst>
                <a:latin typeface="Algerian" pitchFamily="82" charset="0"/>
              </a:rPr>
              <a:t>SINAVA HAZIRLANAN ÖĞRENCİLERİN VELİLERİNİN TAKINMASI GEREKEN TUTUMLAR</a:t>
            </a:r>
            <a:endParaRPr lang="tr-TR" dirty="0">
              <a:effectLst>
                <a:outerShdw blurRad="38100" dist="38100" dir="2700000" algn="tl">
                  <a:srgbClr val="000000">
                    <a:alpha val="43137"/>
                  </a:srgbClr>
                </a:outerShdw>
              </a:effectLst>
              <a:latin typeface="Algerian" pitchFamily="82" charset="0"/>
            </a:endParaRPr>
          </a:p>
        </p:txBody>
      </p:sp>
      <p:pic>
        <p:nvPicPr>
          <p:cNvPr id="5" name="4 Resim" descr="6166g1.jpg"/>
          <p:cNvPicPr>
            <a:picLocks noChangeAspect="1"/>
          </p:cNvPicPr>
          <p:nvPr/>
        </p:nvPicPr>
        <p:blipFill>
          <a:blip r:embed="rId2"/>
          <a:stretch>
            <a:fillRect/>
          </a:stretch>
        </p:blipFill>
        <p:spPr>
          <a:xfrm>
            <a:off x="0" y="3786190"/>
            <a:ext cx="9144000" cy="30718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err="1" smtClean="0">
                <a:solidFill>
                  <a:srgbClr val="C00000"/>
                </a:solidFill>
                <a:latin typeface="Algerian" pitchFamily="82" charset="0"/>
              </a:rPr>
              <a:t>ÇocuĞunuzun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ergenlİk</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dönemİnde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olduĞunu</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unutmayIn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604350"/>
            <a:ext cx="8229600" cy="4325112"/>
          </a:xfrm>
        </p:spPr>
        <p:txBody>
          <a:bodyPr/>
          <a:lstStyle/>
          <a:p>
            <a:pPr algn="just">
              <a:buNone/>
            </a:pPr>
            <a:r>
              <a:rPr lang="tr-TR" dirty="0" smtClean="0">
                <a:latin typeface="Agency FB" pitchFamily="34" charset="0"/>
              </a:rPr>
              <a:t>		Bu </a:t>
            </a:r>
            <a:r>
              <a:rPr lang="tr-TR" dirty="0" smtClean="0">
                <a:latin typeface="Agency FB" pitchFamily="34" charset="0"/>
              </a:rPr>
              <a:t>dönem  çalkantılı ve ikilemli bir dönemdir. Çocuğunuzun yerine sorun çözmek istediğinizde ya da ona önerilerde bulunmak istediğinizde onun sizinle aynı şeyleri göremeyeceğini bilin. </a:t>
            </a:r>
            <a:endParaRPr lang="tr-TR" dirty="0" smtClean="0">
              <a:latin typeface="Agency FB" pitchFamily="34" charset="0"/>
            </a:endParaRPr>
          </a:p>
          <a:p>
            <a:pPr algn="just">
              <a:buNone/>
            </a:pPr>
            <a:endParaRPr lang="tr-TR" dirty="0" smtClean="0">
              <a:latin typeface="Agency FB" pitchFamily="34" charset="0"/>
            </a:endParaRPr>
          </a:p>
          <a:p>
            <a:pPr algn="just">
              <a:buNone/>
            </a:pPr>
            <a:r>
              <a:rPr lang="tr-TR" dirty="0" smtClean="0">
                <a:latin typeface="Agency FB" pitchFamily="34" charset="0"/>
              </a:rPr>
              <a:t>		Örneğin </a:t>
            </a:r>
            <a:r>
              <a:rPr lang="tr-TR" dirty="0" smtClean="0">
                <a:latin typeface="Agency FB" pitchFamily="34" charset="0"/>
              </a:rPr>
              <a:t>güneşli güzel bir günde siz istememenize rağmen işlerinizi yapabilirken, çocuğunuz böyle havalarda ders çalışmakta güçlük çekecektir.</a:t>
            </a:r>
            <a:endParaRPr lang="tr-TR" dirty="0">
              <a:latin typeface="Agency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1066800"/>
          </a:xfrm>
        </p:spPr>
        <p:txBody>
          <a:bodyPr/>
          <a:lstStyle/>
          <a:p>
            <a:pPr algn="ctr"/>
            <a:r>
              <a:rPr lang="tr-TR" b="1" dirty="0" smtClean="0">
                <a:solidFill>
                  <a:srgbClr val="C00000"/>
                </a:solidFill>
                <a:latin typeface="Algerian" pitchFamily="82" charset="0"/>
              </a:rPr>
              <a:t>Ders </a:t>
            </a:r>
            <a:r>
              <a:rPr lang="tr-TR" b="1" dirty="0" smtClean="0">
                <a:solidFill>
                  <a:srgbClr val="C00000"/>
                </a:solidFill>
                <a:latin typeface="Algerian" pitchFamily="82" charset="0"/>
              </a:rPr>
              <a:t>çalIŞ </a:t>
            </a:r>
            <a:r>
              <a:rPr lang="tr-TR" b="1" dirty="0" err="1" smtClean="0">
                <a:solidFill>
                  <a:srgbClr val="C00000"/>
                </a:solidFill>
                <a:latin typeface="Algerian" pitchFamily="82" charset="0"/>
              </a:rPr>
              <a:t>demeyİn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143116"/>
            <a:ext cx="8229600" cy="4325112"/>
          </a:xfrm>
        </p:spPr>
        <p:txBody>
          <a:bodyPr>
            <a:normAutofit lnSpcReduction="10000"/>
          </a:bodyPr>
          <a:lstStyle/>
          <a:p>
            <a:pPr algn="just">
              <a:buNone/>
            </a:pPr>
            <a:r>
              <a:rPr lang="tr-TR" dirty="0" smtClean="0">
                <a:latin typeface="Agency FB" pitchFamily="34" charset="0"/>
              </a:rPr>
              <a:t>		Sorumluluğunu </a:t>
            </a:r>
            <a:r>
              <a:rPr lang="tr-TR" dirty="0" smtClean="0">
                <a:latin typeface="Agency FB" pitchFamily="34" charset="0"/>
              </a:rPr>
              <a:t>bilen ve sınavlara hazırlanan öğrenciler için ailelerin uyarılarına ihtiyaç yoktur. Öğrenci ne kadar ders çalışacağına ve ne zaman ders çalışacağına kendisi karar </a:t>
            </a:r>
            <a:r>
              <a:rPr lang="tr-TR" dirty="0" smtClean="0">
                <a:latin typeface="Agency FB" pitchFamily="34" charset="0"/>
              </a:rPr>
              <a:t>verebilir.</a:t>
            </a:r>
          </a:p>
          <a:p>
            <a:pPr algn="just">
              <a:buNone/>
            </a:pPr>
            <a:endParaRPr lang="tr-TR" dirty="0" smtClean="0">
              <a:latin typeface="Agency FB" pitchFamily="34" charset="0"/>
            </a:endParaRPr>
          </a:p>
          <a:p>
            <a:pPr algn="just">
              <a:buNone/>
            </a:pPr>
            <a:r>
              <a:rPr lang="tr-TR" dirty="0" smtClean="0">
                <a:latin typeface="Agency FB" pitchFamily="34" charset="0"/>
              </a:rPr>
              <a:t>	</a:t>
            </a:r>
            <a:r>
              <a:rPr lang="tr-TR" dirty="0" smtClean="0">
                <a:latin typeface="Agency FB" pitchFamily="34" charset="0"/>
              </a:rPr>
              <a:t>	</a:t>
            </a:r>
            <a:r>
              <a:rPr lang="tr-TR" dirty="0" smtClean="0">
                <a:latin typeface="Agency FB" pitchFamily="34" charset="0"/>
              </a:rPr>
              <a:t>Anne </a:t>
            </a:r>
            <a:r>
              <a:rPr lang="tr-TR" dirty="0" smtClean="0">
                <a:latin typeface="Agency FB" pitchFamily="34" charset="0"/>
              </a:rPr>
              <a:t>babaların iyi niyetli olarak verdikleri ders çalış mesajları öğrencinin kaygısını artırabilir. Bazı öğrenciler bu nedenle kendisi için değil ailesi için ders çalışması gerektiği düşüncesine kapılıp, daha yoğun kaygı hissedebilir. Ya da ailesine tepki göstererek ders çalışmayı aksatabilir.</a:t>
            </a:r>
            <a:endParaRPr lang="tr-TR" dirty="0">
              <a:latin typeface="Agency FB"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19192"/>
            <a:ext cx="8229600" cy="1066800"/>
          </a:xfrm>
        </p:spPr>
        <p:txBody>
          <a:bodyPr>
            <a:normAutofit fontScale="90000"/>
          </a:bodyPr>
          <a:lstStyle/>
          <a:p>
            <a:pPr algn="ctr"/>
            <a:r>
              <a:rPr lang="tr-TR" b="1" dirty="0" err="1" smtClean="0">
                <a:solidFill>
                  <a:srgbClr val="C00000"/>
                </a:solidFill>
                <a:latin typeface="Algerian" pitchFamily="82" charset="0"/>
              </a:rPr>
              <a:t>Negatİf</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motİvasyondan</a:t>
            </a:r>
            <a:r>
              <a:rPr lang="tr-TR" b="1" dirty="0" smtClean="0">
                <a:solidFill>
                  <a:srgbClr val="C00000"/>
                </a:solidFill>
                <a:latin typeface="Algerian" pitchFamily="82" charset="0"/>
              </a:rPr>
              <a:t> </a:t>
            </a:r>
            <a:r>
              <a:rPr lang="tr-TR" b="1" dirty="0" smtClean="0">
                <a:solidFill>
                  <a:srgbClr val="C00000"/>
                </a:solidFill>
                <a:latin typeface="Algerian" pitchFamily="82" charset="0"/>
              </a:rPr>
              <a:t>uzak durun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747226"/>
            <a:ext cx="8229600" cy="4325112"/>
          </a:xfrm>
        </p:spPr>
        <p:txBody>
          <a:bodyPr/>
          <a:lstStyle/>
          <a:p>
            <a:pPr>
              <a:buNone/>
            </a:pPr>
            <a:r>
              <a:rPr lang="tr-TR" dirty="0" smtClean="0">
                <a:latin typeface="Agency FB" pitchFamily="34" charset="0"/>
              </a:rPr>
              <a:t>		Bazı </a:t>
            </a:r>
            <a:r>
              <a:rPr lang="tr-TR" dirty="0" smtClean="0">
                <a:latin typeface="Agency FB" pitchFamily="34" charset="0"/>
              </a:rPr>
              <a:t>anne babalar çocuklarının motivasyonunu artırmak için; “bu gidişle sen asla kazanamazsın, yata yata sınav kazanılmaz” gibi sözler söyler. Ancak negatif motivasyon pek az öğrencide başarılı olur. Hatta öğrencinin kendisini başarısız görmesine neden olarak kaygısını artırabilir.</a:t>
            </a:r>
            <a:endParaRPr lang="tr-TR" dirty="0">
              <a:latin typeface="Agency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4878"/>
            <a:ext cx="8229600" cy="1066800"/>
          </a:xfrm>
        </p:spPr>
        <p:txBody>
          <a:bodyPr>
            <a:normAutofit fontScale="90000"/>
          </a:bodyPr>
          <a:lstStyle/>
          <a:p>
            <a:pPr algn="ctr"/>
            <a:r>
              <a:rPr lang="tr-TR" b="1" dirty="0" err="1" smtClean="0">
                <a:solidFill>
                  <a:srgbClr val="C00000"/>
                </a:solidFill>
                <a:latin typeface="Algerian" pitchFamily="82" charset="0"/>
              </a:rPr>
              <a:t>GereĞİnden</a:t>
            </a:r>
            <a:r>
              <a:rPr lang="tr-TR" b="1" dirty="0" smtClean="0">
                <a:solidFill>
                  <a:srgbClr val="C00000"/>
                </a:solidFill>
                <a:latin typeface="Algerian" pitchFamily="82" charset="0"/>
              </a:rPr>
              <a:t> </a:t>
            </a:r>
            <a:r>
              <a:rPr lang="tr-TR" b="1" dirty="0" smtClean="0">
                <a:solidFill>
                  <a:srgbClr val="C00000"/>
                </a:solidFill>
                <a:latin typeface="Algerian" pitchFamily="82" charset="0"/>
              </a:rPr>
              <a:t>fazla </a:t>
            </a:r>
            <a:r>
              <a:rPr lang="tr-TR" b="1" dirty="0" err="1" smtClean="0">
                <a:solidFill>
                  <a:srgbClr val="C00000"/>
                </a:solidFill>
                <a:latin typeface="Algerian" pitchFamily="82" charset="0"/>
              </a:rPr>
              <a:t>fedakarlIktan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kaçInIn</a:t>
            </a:r>
            <a:r>
              <a:rPr lang="tr-TR" b="1" dirty="0" smtClean="0">
                <a:solidFill>
                  <a:srgbClr val="C00000"/>
                </a:solidFill>
                <a:latin typeface="Algerian" pitchFamily="82" charset="0"/>
              </a:rPr>
              <a:t> </a:t>
            </a:r>
            <a:r>
              <a:rPr lang="tr-TR" b="1" dirty="0" smtClean="0">
                <a:solidFill>
                  <a:srgbClr val="C00000"/>
                </a:solidFill>
                <a:latin typeface="Algerian" pitchFamily="82" charset="0"/>
              </a:rPr>
              <a:t>ve </a:t>
            </a:r>
            <a:r>
              <a:rPr lang="tr-TR" b="1" dirty="0" err="1" smtClean="0">
                <a:solidFill>
                  <a:srgbClr val="C00000"/>
                </a:solidFill>
                <a:latin typeface="Algerian" pitchFamily="82" charset="0"/>
              </a:rPr>
              <a:t>bunlarI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hatIrlatmayIn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747226"/>
            <a:ext cx="8229600" cy="4325112"/>
          </a:xfrm>
        </p:spPr>
        <p:txBody>
          <a:bodyPr>
            <a:normAutofit/>
          </a:bodyPr>
          <a:lstStyle/>
          <a:p>
            <a:pPr algn="just">
              <a:buNone/>
            </a:pPr>
            <a:r>
              <a:rPr lang="tr-TR" dirty="0" smtClean="0">
                <a:latin typeface="Agency FB" pitchFamily="34" charset="0"/>
              </a:rPr>
              <a:t>		B</a:t>
            </a:r>
            <a:r>
              <a:rPr lang="tr-TR" dirty="0" smtClean="0">
                <a:latin typeface="Agency FB" pitchFamily="34" charset="0"/>
              </a:rPr>
              <a:t>azı </a:t>
            </a:r>
            <a:r>
              <a:rPr lang="tr-TR" dirty="0" smtClean="0">
                <a:latin typeface="Agency FB" pitchFamily="34" charset="0"/>
              </a:rPr>
              <a:t>ebeveynler çocukları sınavlara hazırlanırken çok fazla fedakarlıkta bulunmaktadırlar. </a:t>
            </a:r>
            <a:r>
              <a:rPr lang="tr-TR" dirty="0" smtClean="0">
                <a:latin typeface="Agency FB" pitchFamily="34" charset="0"/>
              </a:rPr>
              <a:t>Örn: </a:t>
            </a:r>
            <a:r>
              <a:rPr lang="tr-TR" dirty="0" smtClean="0">
                <a:latin typeface="Agency FB" pitchFamily="34" charset="0"/>
              </a:rPr>
              <a:t>bir yıl boyunca eve misafir çağırmamak, evde televizyonu açmamak gibi… Aileler bu sayede çocuklarına fedakarlık yaptıklarını düşünürken öğrenci bu durumu ‘ailemin bu fedakarlıklarına yanıt vermek zorundayım’ biçiminde düşünerek daha fazla kaygılanabilir. Özellikle de yapılan bu fedakarlıkların tekrarlanarak hatırlatılması öğrenciyi ders çalışamaz hale getirebilir.</a:t>
            </a:r>
            <a:endParaRPr lang="tr-TR" dirty="0">
              <a:latin typeface="Agency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90564"/>
            <a:ext cx="8229600" cy="1066800"/>
          </a:xfrm>
        </p:spPr>
        <p:txBody>
          <a:bodyPr/>
          <a:lstStyle/>
          <a:p>
            <a:pPr algn="ctr"/>
            <a:r>
              <a:rPr lang="tr-TR" b="1" dirty="0" err="1" smtClean="0">
                <a:solidFill>
                  <a:srgbClr val="C00000"/>
                </a:solidFill>
                <a:latin typeface="Algerian" pitchFamily="82" charset="0"/>
              </a:rPr>
              <a:t>Kendİ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hayatInIzI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unutmayIn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175722"/>
            <a:ext cx="8229600" cy="4325112"/>
          </a:xfrm>
        </p:spPr>
        <p:txBody>
          <a:bodyPr>
            <a:normAutofit fontScale="92500" lnSpcReduction="10000"/>
          </a:bodyPr>
          <a:lstStyle/>
          <a:p>
            <a:pPr algn="just">
              <a:buNone/>
            </a:pPr>
            <a:r>
              <a:rPr lang="tr-TR" dirty="0" smtClean="0">
                <a:latin typeface="Agency FB" pitchFamily="34" charset="0"/>
              </a:rPr>
              <a:t>		Ç</a:t>
            </a:r>
            <a:r>
              <a:rPr lang="tr-TR" dirty="0" smtClean="0">
                <a:latin typeface="Agency FB" pitchFamily="34" charset="0"/>
              </a:rPr>
              <a:t>ocuğu </a:t>
            </a:r>
            <a:r>
              <a:rPr lang="tr-TR" dirty="0" smtClean="0">
                <a:latin typeface="Agency FB" pitchFamily="34" charset="0"/>
              </a:rPr>
              <a:t>sınavlara hazırlanan bazı aileler kendi yaşamlarını bir kenara bırakarak çocukları için uğraşmaya başlamaktadırlar. Çocuğuna daha fazla yardımcı olmak için annenin işinden ayrılması, annenin çocuğunu sınav salonlarının kapısında beklemesi, öğretmenlerle </a:t>
            </a:r>
            <a:r>
              <a:rPr lang="tr-TR" dirty="0" smtClean="0">
                <a:latin typeface="Agency FB" pitchFamily="34" charset="0"/>
              </a:rPr>
              <a:t>her gün </a:t>
            </a:r>
            <a:r>
              <a:rPr lang="tr-TR" dirty="0" smtClean="0">
                <a:latin typeface="Agency FB" pitchFamily="34" charset="0"/>
              </a:rPr>
              <a:t>sonuçları konuşması sık görülen  tablolardır. Bu görüntüler çocuğa sınavın çok önemli olduğunu ve kazanamama durumunda ailenin çok </a:t>
            </a:r>
            <a:r>
              <a:rPr lang="tr-TR" dirty="0" smtClean="0">
                <a:latin typeface="Agency FB" pitchFamily="34" charset="0"/>
              </a:rPr>
              <a:t>üzüleceği düşüncesini hatırlatmaktadır.</a:t>
            </a:r>
          </a:p>
          <a:p>
            <a:pPr algn="just">
              <a:buNone/>
            </a:pPr>
            <a:endParaRPr lang="tr-TR" dirty="0" smtClean="0">
              <a:latin typeface="Agency FB" pitchFamily="34" charset="0"/>
            </a:endParaRPr>
          </a:p>
          <a:p>
            <a:pPr algn="just">
              <a:buNone/>
            </a:pPr>
            <a:r>
              <a:rPr lang="tr-TR" dirty="0" smtClean="0">
                <a:latin typeface="Agency FB" pitchFamily="34" charset="0"/>
              </a:rPr>
              <a:t>		Sizler </a:t>
            </a:r>
            <a:r>
              <a:rPr lang="tr-TR" dirty="0" smtClean="0">
                <a:latin typeface="Agency FB" pitchFamily="34" charset="0"/>
              </a:rPr>
              <a:t>kendi hayatınız olduğunu, sizin de kendi planlarınız olması gerektiğini unutmayın</a:t>
            </a:r>
            <a:r>
              <a:rPr lang="tr-TR" dirty="0" smtClean="0">
                <a:latin typeface="Agency FB" pitchFamily="34" charset="0"/>
              </a:rPr>
              <a:t>. Böylece </a:t>
            </a:r>
            <a:r>
              <a:rPr lang="tr-TR" dirty="0" smtClean="0">
                <a:latin typeface="Agency FB" pitchFamily="34" charset="0"/>
              </a:rPr>
              <a:t>hem kendinize hem de çocuğunuza daha fazla yardımcı olabilirsiniz.</a:t>
            </a:r>
            <a:endParaRPr lang="tr-TR" dirty="0">
              <a:latin typeface="Agency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7754"/>
            <a:ext cx="8229600" cy="1066800"/>
          </a:xfrm>
        </p:spPr>
        <p:txBody>
          <a:bodyPr>
            <a:normAutofit fontScale="90000"/>
          </a:bodyPr>
          <a:lstStyle/>
          <a:p>
            <a:pPr algn="ctr"/>
            <a:r>
              <a:rPr lang="tr-TR" b="1" dirty="0" err="1" smtClean="0">
                <a:solidFill>
                  <a:srgbClr val="C00000"/>
                </a:solidFill>
                <a:latin typeface="Algerian" pitchFamily="82" charset="0"/>
              </a:rPr>
              <a:t>ÇocuĞunuzdan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beklentİlerİnİzde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gerçekçİ</a:t>
            </a:r>
            <a:r>
              <a:rPr lang="tr-TR" b="1" dirty="0" smtClean="0">
                <a:solidFill>
                  <a:srgbClr val="C00000"/>
                </a:solidFill>
                <a:latin typeface="Algerian" pitchFamily="82" charset="0"/>
              </a:rPr>
              <a:t> </a:t>
            </a:r>
            <a:r>
              <a:rPr lang="tr-TR" b="1" dirty="0" smtClean="0">
                <a:solidFill>
                  <a:srgbClr val="C00000"/>
                </a:solidFill>
                <a:latin typeface="Algerian" pitchFamily="82" charset="0"/>
              </a:rPr>
              <a:t>olmaya </a:t>
            </a:r>
            <a:r>
              <a:rPr lang="tr-TR" b="1" dirty="0" err="1" smtClean="0">
                <a:solidFill>
                  <a:srgbClr val="C00000"/>
                </a:solidFill>
                <a:latin typeface="Algerian" pitchFamily="82" charset="0"/>
              </a:rPr>
              <a:t>çalIŞIn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818664"/>
            <a:ext cx="8229600" cy="4325112"/>
          </a:xfrm>
        </p:spPr>
        <p:txBody>
          <a:bodyPr/>
          <a:lstStyle/>
          <a:p>
            <a:pPr algn="just">
              <a:buNone/>
            </a:pPr>
            <a:r>
              <a:rPr lang="tr-TR" dirty="0" smtClean="0">
                <a:latin typeface="Agency FB" pitchFamily="34" charset="0"/>
              </a:rPr>
              <a:t>		Her anne </a:t>
            </a:r>
            <a:r>
              <a:rPr lang="tr-TR" dirty="0" smtClean="0">
                <a:latin typeface="Agency FB" pitchFamily="34" charset="0"/>
              </a:rPr>
              <a:t>baba kendi çocuğunun daha özel olduğunu düşünür</a:t>
            </a:r>
            <a:r>
              <a:rPr lang="tr-TR" dirty="0" smtClean="0">
                <a:latin typeface="Agency FB" pitchFamily="34" charset="0"/>
              </a:rPr>
              <a:t>. Oysa </a:t>
            </a:r>
            <a:r>
              <a:rPr lang="tr-TR" dirty="0" smtClean="0">
                <a:latin typeface="Agency FB" pitchFamily="34" charset="0"/>
              </a:rPr>
              <a:t>her insanın objektif bakıldığında belli alanlarda kuvvetli yönleri olabildiği gibi belli alanlarda da zayıf özellikleri </a:t>
            </a:r>
            <a:r>
              <a:rPr lang="tr-TR" dirty="0" smtClean="0">
                <a:latin typeface="Agency FB" pitchFamily="34" charset="0"/>
              </a:rPr>
              <a:t>olabilir.</a:t>
            </a:r>
          </a:p>
          <a:p>
            <a:pPr algn="just">
              <a:buNone/>
            </a:pPr>
            <a:endParaRPr lang="tr-TR" dirty="0" smtClean="0">
              <a:latin typeface="Agency FB" pitchFamily="34" charset="0"/>
            </a:endParaRPr>
          </a:p>
          <a:p>
            <a:pPr algn="just">
              <a:buNone/>
            </a:pPr>
            <a:r>
              <a:rPr lang="tr-TR" dirty="0" smtClean="0">
                <a:latin typeface="Agency FB" pitchFamily="34" charset="0"/>
              </a:rPr>
              <a:t>	</a:t>
            </a:r>
            <a:r>
              <a:rPr lang="tr-TR" dirty="0" smtClean="0">
                <a:latin typeface="Agency FB" pitchFamily="34" charset="0"/>
              </a:rPr>
              <a:t>	</a:t>
            </a:r>
            <a:r>
              <a:rPr lang="tr-TR" dirty="0" smtClean="0">
                <a:latin typeface="Agency FB" pitchFamily="34" charset="0"/>
              </a:rPr>
              <a:t>Beklentileriniz </a:t>
            </a:r>
            <a:r>
              <a:rPr lang="tr-TR" dirty="0" smtClean="0">
                <a:latin typeface="Agency FB" pitchFamily="34" charset="0"/>
              </a:rPr>
              <a:t>ile </a:t>
            </a:r>
            <a:r>
              <a:rPr lang="tr-TR" dirty="0" smtClean="0">
                <a:latin typeface="Agency FB" pitchFamily="34" charset="0"/>
              </a:rPr>
              <a:t>çocuğunuzun yapabilecekleri </a:t>
            </a:r>
            <a:r>
              <a:rPr lang="tr-TR" dirty="0" smtClean="0">
                <a:latin typeface="Agency FB" pitchFamily="34" charset="0"/>
              </a:rPr>
              <a:t>birbiriyle uyumlu olursa çocuğunuz daha az kaygı yaşayabilir.</a:t>
            </a:r>
            <a:endParaRPr lang="tr-TR" dirty="0">
              <a:latin typeface="Agency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7754"/>
            <a:ext cx="8229600" cy="1066800"/>
          </a:xfrm>
        </p:spPr>
        <p:txBody>
          <a:bodyPr>
            <a:normAutofit fontScale="90000"/>
          </a:bodyPr>
          <a:lstStyle/>
          <a:p>
            <a:pPr algn="ctr"/>
            <a:r>
              <a:rPr lang="tr-TR" b="1" dirty="0" err="1" smtClean="0">
                <a:solidFill>
                  <a:srgbClr val="C00000"/>
                </a:solidFill>
                <a:latin typeface="Algerian" pitchFamily="82" charset="0"/>
              </a:rPr>
              <a:t>anlayIŞlI</a:t>
            </a:r>
            <a:r>
              <a:rPr lang="tr-TR" b="1" dirty="0" smtClean="0">
                <a:solidFill>
                  <a:srgbClr val="C00000"/>
                </a:solidFill>
                <a:latin typeface="Algerian" pitchFamily="82" charset="0"/>
              </a:rPr>
              <a:t> ve </a:t>
            </a:r>
            <a:r>
              <a:rPr lang="tr-TR" b="1" dirty="0" err="1" smtClean="0">
                <a:solidFill>
                  <a:srgbClr val="C00000"/>
                </a:solidFill>
                <a:latin typeface="Algerian" pitchFamily="82" charset="0"/>
              </a:rPr>
              <a:t>destekleyİcİ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davranIn</a:t>
            </a:r>
            <a:endParaRPr lang="tr-TR" dirty="0">
              <a:solidFill>
                <a:srgbClr val="C00000"/>
              </a:solidFill>
              <a:latin typeface="Algerian" pitchFamily="82" charset="0"/>
            </a:endParaRPr>
          </a:p>
        </p:txBody>
      </p:sp>
      <p:sp>
        <p:nvSpPr>
          <p:cNvPr id="3" name="2 İçerik Yer Tutucusu"/>
          <p:cNvSpPr>
            <a:spLocks noGrp="1"/>
          </p:cNvSpPr>
          <p:nvPr>
            <p:ph idx="1"/>
          </p:nvPr>
        </p:nvSpPr>
        <p:spPr>
          <a:xfrm>
            <a:off x="457200" y="3032978"/>
            <a:ext cx="8229600" cy="4325112"/>
          </a:xfrm>
        </p:spPr>
        <p:txBody>
          <a:bodyPr/>
          <a:lstStyle/>
          <a:p>
            <a:pPr algn="just">
              <a:buNone/>
            </a:pPr>
            <a:r>
              <a:rPr lang="tr-TR" dirty="0" smtClean="0">
                <a:latin typeface="Agency FB" pitchFamily="34" charset="0"/>
              </a:rPr>
              <a:t>	</a:t>
            </a:r>
            <a:r>
              <a:rPr lang="tr-TR" dirty="0" smtClean="0">
                <a:latin typeface="Agency FB" pitchFamily="34" charset="0"/>
              </a:rPr>
              <a:t>	</a:t>
            </a:r>
            <a:r>
              <a:rPr lang="tr-TR" dirty="0" smtClean="0">
                <a:latin typeface="Agency FB" pitchFamily="34" charset="0"/>
              </a:rPr>
              <a:t>Kaygının yoğunlaşması ile birlikte çocuklarınız kendilerini daha çaresiz ve çözümsüz hissedebilirler. Bu nedenle daha tepkili olabilirler. Daha önceden kızmadıkları şeylere şimdilerde daha sert tepkiler gösterebilirler. Bu durumun geçici olduğunu düşünerek çocuğunuza karşı anlayışlı olmaya çalışın.</a:t>
            </a:r>
            <a:endParaRPr lang="tr-TR" dirty="0">
              <a:latin typeface="Agency FB"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4878"/>
            <a:ext cx="8229600" cy="1066800"/>
          </a:xfrm>
        </p:spPr>
        <p:txBody>
          <a:bodyPr>
            <a:normAutofit fontScale="90000"/>
          </a:bodyPr>
          <a:lstStyle/>
          <a:p>
            <a:pPr algn="ctr"/>
            <a:r>
              <a:rPr lang="tr-TR" b="1" dirty="0" err="1" smtClean="0">
                <a:solidFill>
                  <a:srgbClr val="C00000"/>
                </a:solidFill>
                <a:latin typeface="Algerian" pitchFamily="82" charset="0"/>
              </a:rPr>
              <a:t>ÇocuĞunuzu</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hİçbİr</a:t>
            </a:r>
            <a:r>
              <a:rPr lang="tr-TR" b="1" dirty="0" smtClean="0">
                <a:solidFill>
                  <a:srgbClr val="C00000"/>
                </a:solidFill>
                <a:latin typeface="Algerian" pitchFamily="82" charset="0"/>
              </a:rPr>
              <a:t> </a:t>
            </a:r>
            <a:r>
              <a:rPr lang="tr-TR" b="1" dirty="0" smtClean="0">
                <a:solidFill>
                  <a:srgbClr val="C00000"/>
                </a:solidFill>
                <a:latin typeface="Algerian" pitchFamily="82" charset="0"/>
              </a:rPr>
              <a:t>zaman </a:t>
            </a:r>
            <a:r>
              <a:rPr lang="tr-TR" b="1" dirty="0" err="1" smtClean="0">
                <a:solidFill>
                  <a:srgbClr val="C00000"/>
                </a:solidFill>
                <a:latin typeface="Algerian" pitchFamily="82" charset="0"/>
              </a:rPr>
              <a:t>baŞka</a:t>
            </a:r>
            <a:r>
              <a:rPr lang="tr-TR" b="1" dirty="0" smtClean="0">
                <a:solidFill>
                  <a:srgbClr val="C00000"/>
                </a:solidFill>
                <a:latin typeface="Algerian" pitchFamily="82" charset="0"/>
              </a:rPr>
              <a:t> </a:t>
            </a:r>
            <a:r>
              <a:rPr lang="tr-TR" b="1" dirty="0" smtClean="0">
                <a:solidFill>
                  <a:srgbClr val="C00000"/>
                </a:solidFill>
                <a:latin typeface="Algerian" pitchFamily="82" charset="0"/>
              </a:rPr>
              <a:t>çocuklarla </a:t>
            </a:r>
            <a:r>
              <a:rPr lang="tr-TR" b="1" dirty="0" err="1" smtClean="0">
                <a:solidFill>
                  <a:srgbClr val="C00000"/>
                </a:solidFill>
                <a:latin typeface="Algerian" pitchFamily="82" charset="0"/>
              </a:rPr>
              <a:t>kIyaslamayIn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532912"/>
            <a:ext cx="8229600" cy="4325112"/>
          </a:xfrm>
        </p:spPr>
        <p:txBody>
          <a:bodyPr>
            <a:normAutofit/>
          </a:bodyPr>
          <a:lstStyle/>
          <a:p>
            <a:pPr algn="just">
              <a:buNone/>
            </a:pPr>
            <a:r>
              <a:rPr lang="tr-TR" dirty="0" smtClean="0">
                <a:latin typeface="Agency FB" pitchFamily="34" charset="0"/>
              </a:rPr>
              <a:t>		“</a:t>
            </a:r>
            <a:r>
              <a:rPr lang="tr-TR" dirty="0" smtClean="0">
                <a:latin typeface="Agency FB" pitchFamily="34" charset="0"/>
              </a:rPr>
              <a:t>D</a:t>
            </a:r>
            <a:r>
              <a:rPr lang="tr-TR" dirty="0" smtClean="0">
                <a:latin typeface="Agency FB" pitchFamily="34" charset="0"/>
              </a:rPr>
              <a:t>ayının </a:t>
            </a:r>
            <a:r>
              <a:rPr lang="tr-TR" dirty="0" smtClean="0">
                <a:latin typeface="Agency FB" pitchFamily="34" charset="0"/>
              </a:rPr>
              <a:t>kızı </a:t>
            </a:r>
            <a:r>
              <a:rPr lang="tr-TR" dirty="0" smtClean="0">
                <a:latin typeface="Agency FB" pitchFamily="34" charset="0"/>
              </a:rPr>
              <a:t>B</a:t>
            </a:r>
            <a:r>
              <a:rPr lang="tr-TR" dirty="0" smtClean="0">
                <a:latin typeface="Agency FB" pitchFamily="34" charset="0"/>
              </a:rPr>
              <a:t>oğaziçi’ne </a:t>
            </a:r>
            <a:r>
              <a:rPr lang="tr-TR" dirty="0" smtClean="0">
                <a:latin typeface="Agency FB" pitchFamily="34" charset="0"/>
              </a:rPr>
              <a:t>girdi, sen de oraya girmelisin” türünden yaklaşımlar çocuğunuza zarar verebilir. Her birey ayrı bir </a:t>
            </a:r>
            <a:r>
              <a:rPr lang="tr-TR" dirty="0" smtClean="0">
                <a:latin typeface="Agency FB" pitchFamily="34" charset="0"/>
              </a:rPr>
              <a:t>kişiliktir.</a:t>
            </a:r>
          </a:p>
          <a:p>
            <a:pPr algn="just">
              <a:buNone/>
            </a:pPr>
            <a:endParaRPr lang="tr-TR" dirty="0" smtClean="0">
              <a:latin typeface="Agency FB" pitchFamily="34" charset="0"/>
            </a:endParaRPr>
          </a:p>
          <a:p>
            <a:pPr algn="just">
              <a:buNone/>
            </a:pPr>
            <a:r>
              <a:rPr lang="tr-TR" dirty="0" smtClean="0">
                <a:latin typeface="Agency FB" pitchFamily="34" charset="0"/>
              </a:rPr>
              <a:t>Çocuğunuzu </a:t>
            </a:r>
            <a:r>
              <a:rPr lang="tr-TR" dirty="0" smtClean="0">
                <a:latin typeface="Agency FB" pitchFamily="34" charset="0"/>
              </a:rPr>
              <a:t>ancak gereken durumlarda sadece kendisiyle kıyaslayabilirsiniz. Yani önceki davranış biçimleriyle, şimdiki davranış biçimlerini karşılaştırarak aradaki gözlenmiş olan değişimleri aradaki gözlediğiniz değişimleri ortaya koyabilirsiniz.</a:t>
            </a:r>
            <a:endParaRPr lang="tr-TR" dirty="0">
              <a:latin typeface="Agency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normAutofit fontScale="90000"/>
          </a:bodyPr>
          <a:lstStyle/>
          <a:p>
            <a:pPr algn="ctr"/>
            <a:r>
              <a:rPr lang="tr-TR" b="1" dirty="0" err="1" smtClean="0">
                <a:solidFill>
                  <a:srgbClr val="C00000"/>
                </a:solidFill>
                <a:latin typeface="Algerian" pitchFamily="82" charset="0"/>
              </a:rPr>
              <a:t>hedeflerİne</a:t>
            </a:r>
            <a:r>
              <a:rPr lang="tr-TR" b="1" dirty="0" smtClean="0">
                <a:solidFill>
                  <a:srgbClr val="C00000"/>
                </a:solidFill>
                <a:latin typeface="Algerian" pitchFamily="82" charset="0"/>
              </a:rPr>
              <a:t> </a:t>
            </a:r>
            <a:r>
              <a:rPr lang="tr-TR" b="1" dirty="0" smtClean="0">
                <a:solidFill>
                  <a:srgbClr val="C00000"/>
                </a:solidFill>
                <a:latin typeface="Algerian" pitchFamily="82" charset="0"/>
              </a:rPr>
              <a:t>ve </a:t>
            </a:r>
            <a:r>
              <a:rPr lang="tr-TR" b="1" dirty="0" err="1" smtClean="0">
                <a:solidFill>
                  <a:srgbClr val="C00000"/>
                </a:solidFill>
                <a:latin typeface="Algerian" pitchFamily="82" charset="0"/>
              </a:rPr>
              <a:t>hayallerİne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saygI</a:t>
            </a:r>
            <a:r>
              <a:rPr lang="tr-TR" b="1" dirty="0" smtClean="0">
                <a:solidFill>
                  <a:srgbClr val="C00000"/>
                </a:solidFill>
                <a:latin typeface="Algerian" pitchFamily="82" charset="0"/>
              </a:rPr>
              <a:t> </a:t>
            </a:r>
            <a:r>
              <a:rPr lang="tr-TR" b="1" dirty="0" smtClean="0">
                <a:solidFill>
                  <a:srgbClr val="C00000"/>
                </a:solidFill>
                <a:latin typeface="Algerian" pitchFamily="82" charset="0"/>
              </a:rPr>
              <a:t>duyun</a:t>
            </a:r>
            <a:br>
              <a:rPr lang="tr-TR" b="1"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457200" y="2532912"/>
            <a:ext cx="8229600" cy="4325112"/>
          </a:xfrm>
        </p:spPr>
        <p:txBody>
          <a:bodyPr>
            <a:normAutofit fontScale="92500"/>
          </a:bodyPr>
          <a:lstStyle/>
          <a:p>
            <a:pPr>
              <a:buNone/>
            </a:pPr>
            <a:r>
              <a:rPr lang="tr-TR" dirty="0" smtClean="0">
                <a:latin typeface="Agency FB" pitchFamily="34" charset="0"/>
              </a:rPr>
              <a:t>		Sınav </a:t>
            </a:r>
            <a:r>
              <a:rPr lang="tr-TR" dirty="0" smtClean="0">
                <a:latin typeface="Agency FB" pitchFamily="34" charset="0"/>
              </a:rPr>
              <a:t>sürecinde öğrencileri çalışmaya iten en önemli unsurlardan biri de hedefleridir. Bu hedef bir üniversite, bir meslek ya da geleceğe dair bir hayal olabilir. Çocuğunuz sınava hazırlanırken kendi isteklerinizi ona empoze etmekten biraz uzaklaşmanız gerekir. Çünkü bu durum, çocuğunuzun size olan güvenini </a:t>
            </a:r>
            <a:r>
              <a:rPr lang="tr-TR" dirty="0" smtClean="0">
                <a:latin typeface="Agency FB" pitchFamily="34" charset="0"/>
              </a:rPr>
              <a:t>zedeler.</a:t>
            </a:r>
          </a:p>
          <a:p>
            <a:pPr>
              <a:buNone/>
            </a:pPr>
            <a:endParaRPr lang="tr-TR" dirty="0" smtClean="0">
              <a:latin typeface="Agency FB" pitchFamily="34" charset="0"/>
            </a:endParaRPr>
          </a:p>
          <a:p>
            <a:pPr>
              <a:buNone/>
            </a:pPr>
            <a:r>
              <a:rPr lang="tr-TR" dirty="0" smtClean="0">
                <a:latin typeface="Agency FB" pitchFamily="34" charset="0"/>
              </a:rPr>
              <a:t>		Örneğin </a:t>
            </a:r>
            <a:r>
              <a:rPr lang="tr-TR" dirty="0" smtClean="0">
                <a:latin typeface="Agency FB" pitchFamily="34" charset="0"/>
              </a:rPr>
              <a:t>mühendis olmak istediğini söyleyen bir öğrenciye her fırsatta tıp okuması gerektiğini, bu hayalinden vazgeçmesi gerektiğini söylemeniz, sınava hazırlık sürecinde destekleyici bir konuşma olmaz.</a:t>
            </a:r>
          </a:p>
          <a:p>
            <a:endParaRPr lang="tr-TR" dirty="0">
              <a:latin typeface="Agency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lstStyle/>
          <a:p>
            <a:pPr algn="ctr"/>
            <a:r>
              <a:rPr lang="tr-TR" b="1" dirty="0" err="1" smtClean="0">
                <a:solidFill>
                  <a:srgbClr val="C00000"/>
                </a:solidFill>
                <a:latin typeface="Algerian" pitchFamily="82" charset="0"/>
              </a:rPr>
              <a:t>OlaĞanüstü</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davranmayIn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3032978"/>
            <a:ext cx="8229600" cy="4325112"/>
          </a:xfrm>
        </p:spPr>
        <p:txBody>
          <a:bodyPr/>
          <a:lstStyle/>
          <a:p>
            <a:pPr algn="just">
              <a:buNone/>
            </a:pPr>
            <a:r>
              <a:rPr lang="tr-TR" dirty="0" smtClean="0">
                <a:latin typeface="Agency FB" pitchFamily="34" charset="0"/>
              </a:rPr>
              <a:t>		Sınava </a:t>
            </a:r>
            <a:r>
              <a:rPr lang="tr-TR" dirty="0" smtClean="0">
                <a:latin typeface="Agency FB" pitchFamily="34" charset="0"/>
              </a:rPr>
              <a:t>hazırlık süresince veya sınava kısa bir süre kaldığında evdeki düzen ve genel hava “her zamanki gibi” olmalı. Örneğin sınava bir hafta kala annenin çocuğuna en sevdiği yemekleri yapması bile olağanüstü davranma tanımına uymaktadır.</a:t>
            </a:r>
            <a:endParaRPr lang="tr-TR" dirty="0">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4878"/>
            <a:ext cx="8229600" cy="1066800"/>
          </a:xfrm>
        </p:spPr>
        <p:txBody>
          <a:bodyPr>
            <a:normAutofit fontScale="90000"/>
          </a:bodyPr>
          <a:lstStyle/>
          <a:p>
            <a:pPr algn="ctr"/>
            <a:r>
              <a:rPr lang="tr-TR" b="1" dirty="0" smtClean="0">
                <a:solidFill>
                  <a:srgbClr val="C00000"/>
                </a:solidFill>
                <a:latin typeface="Algerian" pitchFamily="82" charset="0"/>
              </a:rPr>
              <a:t>ANNE-BABA OLARAK KABUL EDİLMESİ GEREKENLER</a:t>
            </a:r>
            <a:r>
              <a:rPr lang="tr-TR" dirty="0" smtClean="0">
                <a:solidFill>
                  <a:srgbClr val="C00000"/>
                </a:solidFill>
                <a:latin typeface="Algerian" pitchFamily="82" charset="0"/>
              </a:rPr>
              <a:t/>
            </a:r>
            <a:br>
              <a:rPr lang="tr-TR"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71490" y="2071678"/>
            <a:ext cx="8229600" cy="4325112"/>
          </a:xfrm>
        </p:spPr>
        <p:txBody>
          <a:bodyPr>
            <a:normAutofit/>
          </a:bodyPr>
          <a:lstStyle/>
          <a:p>
            <a:pPr algn="just" fontAlgn="b">
              <a:buNone/>
            </a:pPr>
            <a:r>
              <a:rPr lang="tr-TR" sz="2400" dirty="0" smtClean="0">
                <a:latin typeface="Agency FB" pitchFamily="34" charset="0"/>
              </a:rPr>
              <a:t>		Çocuklarımızın </a:t>
            </a:r>
            <a:r>
              <a:rPr lang="tr-TR" sz="2400" dirty="0" smtClean="0">
                <a:latin typeface="Agency FB" pitchFamily="34" charset="0"/>
              </a:rPr>
              <a:t>sahibi değiliz, sadece anne ya da babasıyız. Onlar dünyaya gelmeden önce sorumluluklarımızı bilip kabul ettik. Birbirimizi seçme şansımız yoktu</a:t>
            </a:r>
            <a:r>
              <a:rPr lang="tr-TR" sz="2400" dirty="0" smtClean="0">
                <a:latin typeface="Agency FB" pitchFamily="34" charset="0"/>
              </a:rPr>
              <a:t>.</a:t>
            </a:r>
          </a:p>
          <a:p>
            <a:pPr algn="just" fontAlgn="b">
              <a:buNone/>
            </a:pPr>
            <a:endParaRPr lang="tr-TR" sz="2400" dirty="0" smtClean="0">
              <a:latin typeface="Agency FB" pitchFamily="34" charset="0"/>
            </a:endParaRPr>
          </a:p>
          <a:p>
            <a:pPr algn="just" fontAlgn="b">
              <a:buNone/>
            </a:pPr>
            <a:r>
              <a:rPr lang="tr-TR" sz="2400" dirty="0" smtClean="0">
                <a:latin typeface="Agency FB" pitchFamily="34" charset="0"/>
              </a:rPr>
              <a:t>		Onların </a:t>
            </a:r>
            <a:r>
              <a:rPr lang="tr-TR" sz="2400" dirty="0" smtClean="0">
                <a:latin typeface="Agency FB" pitchFamily="34" charset="0"/>
              </a:rPr>
              <a:t>yetişkinliğe neredeyse erdiğini ve birer birey olduklarını, kendileriyle ilgili kararları verebileceklerini kabul </a:t>
            </a:r>
            <a:r>
              <a:rPr lang="tr-TR" sz="2400" dirty="0" smtClean="0">
                <a:latin typeface="Agency FB" pitchFamily="34" charset="0"/>
              </a:rPr>
              <a:t>etmeliyiz. Onları </a:t>
            </a:r>
            <a:r>
              <a:rPr lang="tr-TR" sz="2400" dirty="0" smtClean="0">
                <a:latin typeface="Agency FB" pitchFamily="34" charset="0"/>
              </a:rPr>
              <a:t>çocuk olarak algılayıp büyüdüklerini kabullenmediğimiz sürece, çocuk olarak yaşamlarına devam ederler. Yetişkin olarak algıladığımız oranda olgunlaşırlar</a:t>
            </a:r>
            <a:r>
              <a:rPr lang="tr-TR" sz="2400" dirty="0" smtClean="0">
                <a:latin typeface="Agency FB" pitchFamily="34" charset="0"/>
              </a:rPr>
              <a:t>.</a:t>
            </a:r>
          </a:p>
          <a:p>
            <a:pPr algn="just" fontAlgn="b">
              <a:buNone/>
            </a:pPr>
            <a:endParaRPr lang="tr-TR" sz="2400" dirty="0" smtClean="0">
              <a:latin typeface="Agency FB" pitchFamily="34" charset="0"/>
            </a:endParaRPr>
          </a:p>
          <a:p>
            <a:pPr algn="just" fontAlgn="b">
              <a:buNone/>
            </a:pPr>
            <a:r>
              <a:rPr lang="tr-TR" sz="2400" dirty="0" smtClean="0">
                <a:latin typeface="Agency FB" pitchFamily="34" charset="0"/>
              </a:rPr>
              <a:t>		Ancak </a:t>
            </a:r>
            <a:r>
              <a:rPr lang="tr-TR" sz="2400" dirty="0" smtClean="0">
                <a:latin typeface="Agency FB" pitchFamily="34" charset="0"/>
              </a:rPr>
              <a:t>onları kafamızdaki yetişkin kalıbına sokmaya çalışmak bizlerden uzaklaşmalarından başka bir işe yaramaz.</a:t>
            </a:r>
          </a:p>
          <a:p>
            <a:pPr algn="just"/>
            <a:endParaRPr lang="tr-TR" sz="2400" dirty="0">
              <a:latin typeface="Agency FB"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normAutofit fontScale="90000"/>
          </a:bodyPr>
          <a:lstStyle/>
          <a:p>
            <a:pPr algn="ctr"/>
            <a:r>
              <a:rPr lang="tr-TR" b="1" dirty="0" smtClean="0">
                <a:solidFill>
                  <a:srgbClr val="C00000"/>
                </a:solidFill>
                <a:latin typeface="Algerian" pitchFamily="82" charset="0"/>
              </a:rPr>
              <a:t>Sorumluluk ve </a:t>
            </a:r>
            <a:r>
              <a:rPr lang="tr-TR" b="1" dirty="0" err="1" smtClean="0">
                <a:solidFill>
                  <a:srgbClr val="C00000"/>
                </a:solidFill>
                <a:latin typeface="Algerian" pitchFamily="82" charset="0"/>
              </a:rPr>
              <a:t>özgüvenİn</a:t>
            </a:r>
            <a:r>
              <a:rPr lang="tr-TR" b="1" dirty="0" smtClean="0">
                <a:solidFill>
                  <a:srgbClr val="C00000"/>
                </a:solidFill>
                <a:latin typeface="Algerian" pitchFamily="82" charset="0"/>
              </a:rPr>
              <a:t> önemİ</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818664"/>
            <a:ext cx="8229600" cy="4325112"/>
          </a:xfrm>
        </p:spPr>
        <p:txBody>
          <a:bodyPr/>
          <a:lstStyle/>
          <a:p>
            <a:pPr algn="just">
              <a:buNone/>
            </a:pPr>
            <a:r>
              <a:rPr lang="tr-TR" dirty="0" smtClean="0">
                <a:latin typeface="Agency FB" pitchFamily="34" charset="0"/>
              </a:rPr>
              <a:t>		Öğrenciye </a:t>
            </a:r>
            <a:r>
              <a:rPr lang="tr-TR" dirty="0" smtClean="0">
                <a:latin typeface="Agency FB" pitchFamily="34" charset="0"/>
              </a:rPr>
              <a:t>sınava hazırlanıyor diye hiç sorumluluk vermemek de doğru değildir. Üstesinden gelemeyeceği sorumluluklar vermek de özgüvenini olumsuz etkileyebilir. Öreğin kendi odasını toplaması, eve ait alış veriş yapmak, sofra hazırlama veya toplamak doğal sorumluluklardır.</a:t>
            </a:r>
          </a:p>
          <a:p>
            <a:pPr algn="just"/>
            <a:endParaRPr lang="tr-TR" dirty="0">
              <a:latin typeface="Agency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857232"/>
            <a:ext cx="8229600" cy="1066800"/>
          </a:xfrm>
        </p:spPr>
        <p:txBody>
          <a:bodyPr/>
          <a:lstStyle/>
          <a:p>
            <a:pPr algn="ctr"/>
            <a:r>
              <a:rPr lang="tr-TR" b="1" dirty="0" err="1" smtClean="0">
                <a:solidFill>
                  <a:srgbClr val="C00000"/>
                </a:solidFill>
                <a:latin typeface="Algerian" pitchFamily="82" charset="0"/>
              </a:rPr>
              <a:t>Sevgİyİ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ŞartlI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sunmayIn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143116"/>
            <a:ext cx="8229600" cy="4325112"/>
          </a:xfrm>
        </p:spPr>
        <p:txBody>
          <a:bodyPr>
            <a:normAutofit/>
          </a:bodyPr>
          <a:lstStyle/>
          <a:p>
            <a:pPr algn="just">
              <a:buNone/>
            </a:pPr>
            <a:r>
              <a:rPr lang="tr-TR" dirty="0" smtClean="0">
                <a:latin typeface="Agency FB" pitchFamily="34" charset="0"/>
              </a:rPr>
              <a:t>		Birçok </a:t>
            </a:r>
            <a:r>
              <a:rPr lang="tr-TR" dirty="0" smtClean="0">
                <a:latin typeface="Agency FB" pitchFamily="34" charset="0"/>
              </a:rPr>
              <a:t>öğrencimiz üniversiteye girememe durumunda anne ve babalarının kendilerine yönelik sevgi ve güvenlerini kaybedeceklerini düşünmektedirler. “Başarılı olursam beni daha çok severler” düşüncesine öğrencilerimizde </a:t>
            </a:r>
            <a:r>
              <a:rPr lang="tr-TR" dirty="0" smtClean="0">
                <a:latin typeface="Agency FB" pitchFamily="34" charset="0"/>
              </a:rPr>
              <a:t>rastlamaktayız.</a:t>
            </a:r>
          </a:p>
          <a:p>
            <a:pPr algn="just">
              <a:buNone/>
            </a:pPr>
            <a:endParaRPr lang="tr-TR" dirty="0" smtClean="0">
              <a:latin typeface="Agency FB" pitchFamily="34" charset="0"/>
            </a:endParaRPr>
          </a:p>
          <a:p>
            <a:pPr algn="just">
              <a:buNone/>
            </a:pPr>
            <a:r>
              <a:rPr lang="tr-TR" dirty="0" smtClean="0">
                <a:latin typeface="Agency FB" pitchFamily="34" charset="0"/>
              </a:rPr>
              <a:t>		Başarılı </a:t>
            </a:r>
            <a:r>
              <a:rPr lang="tr-TR" dirty="0" smtClean="0">
                <a:latin typeface="Agency FB" pitchFamily="34" charset="0"/>
              </a:rPr>
              <a:t>ya da başarısız her koşulda onların yanında olabileceğimizi onlara hissettirmeliyiz. Problemleri çözmeye değil anlamaya çalışın. Ve en önemlisi eleştirilmesi gereken durumlarda eleştirin, ancak yargılayıcı olmayın.</a:t>
            </a:r>
          </a:p>
          <a:p>
            <a:pPr algn="just"/>
            <a:endParaRPr lang="tr-TR" dirty="0">
              <a:latin typeface="Agency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normAutofit fontScale="90000"/>
          </a:bodyPr>
          <a:lstStyle/>
          <a:p>
            <a:pPr algn="ctr"/>
            <a:r>
              <a:rPr lang="tr-TR" b="1" dirty="0" smtClean="0">
                <a:solidFill>
                  <a:srgbClr val="C00000"/>
                </a:solidFill>
                <a:latin typeface="Algerian" pitchFamily="82" charset="0"/>
              </a:rPr>
              <a:t>”Ya olmazsa?” sorusunu </a:t>
            </a:r>
            <a:r>
              <a:rPr lang="tr-TR" b="1" dirty="0" err="1" smtClean="0">
                <a:solidFill>
                  <a:srgbClr val="C00000"/>
                </a:solidFill>
                <a:latin typeface="Algerian" pitchFamily="82" charset="0"/>
              </a:rPr>
              <a:t>bİrlİkte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yanItlayIn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3247292"/>
            <a:ext cx="8229600" cy="4325112"/>
          </a:xfrm>
        </p:spPr>
        <p:txBody>
          <a:bodyPr/>
          <a:lstStyle/>
          <a:p>
            <a:pPr algn="just">
              <a:buNone/>
            </a:pPr>
            <a:r>
              <a:rPr lang="tr-TR" dirty="0" smtClean="0">
                <a:latin typeface="Agency FB" pitchFamily="34" charset="0"/>
              </a:rPr>
              <a:t>		“</a:t>
            </a:r>
            <a:r>
              <a:rPr lang="tr-TR" dirty="0" smtClean="0">
                <a:latin typeface="Agency FB" pitchFamily="34" charset="0"/>
              </a:rPr>
              <a:t>Bu yıl üniversite olmazsa” hangi alternatiflerin gündeme geleceği mutlaka önceden belirlenmeli. Alternatifsizlik var olan olağan gerginlik ve kaygıyı, aşılması güç bir boyuta getirebilir.</a:t>
            </a:r>
          </a:p>
          <a:p>
            <a:pPr algn="just"/>
            <a:endParaRPr lang="tr-TR" dirty="0">
              <a:latin typeface="Agency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76382"/>
            <a:ext cx="8229600" cy="1066800"/>
          </a:xfrm>
        </p:spPr>
        <p:txBody>
          <a:bodyPr>
            <a:normAutofit fontScale="90000"/>
          </a:bodyPr>
          <a:lstStyle/>
          <a:p>
            <a:pPr algn="ctr"/>
            <a:r>
              <a:rPr lang="tr-TR" b="1" dirty="0" smtClean="0">
                <a:solidFill>
                  <a:srgbClr val="C00000"/>
                </a:solidFill>
                <a:latin typeface="Algerian" pitchFamily="82" charset="0"/>
              </a:rPr>
              <a:t>”Okursan hem </a:t>
            </a:r>
            <a:r>
              <a:rPr lang="tr-TR" b="1" dirty="0" err="1" smtClean="0">
                <a:solidFill>
                  <a:srgbClr val="C00000"/>
                </a:solidFill>
                <a:latin typeface="Algerian" pitchFamily="82" charset="0"/>
              </a:rPr>
              <a:t>kendİnİ</a:t>
            </a:r>
            <a:r>
              <a:rPr lang="tr-TR" b="1" dirty="0" smtClean="0">
                <a:solidFill>
                  <a:srgbClr val="C00000"/>
                </a:solidFill>
                <a:latin typeface="Algerian" pitchFamily="82" charset="0"/>
              </a:rPr>
              <a:t> </a:t>
            </a:r>
            <a:r>
              <a:rPr lang="tr-TR" b="1" dirty="0" smtClean="0">
                <a:solidFill>
                  <a:srgbClr val="C00000"/>
                </a:solidFill>
                <a:latin typeface="Algerian" pitchFamily="82" charset="0"/>
              </a:rPr>
              <a:t>hem de </a:t>
            </a:r>
            <a:r>
              <a:rPr lang="tr-TR" b="1" dirty="0" err="1" smtClean="0">
                <a:solidFill>
                  <a:srgbClr val="C00000"/>
                </a:solidFill>
                <a:latin typeface="Algerian" pitchFamily="82" charset="0"/>
              </a:rPr>
              <a:t>bİzİ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kurtarIrsIn</a:t>
            </a:r>
            <a:r>
              <a:rPr lang="tr-TR" b="1" dirty="0" smtClean="0">
                <a:solidFill>
                  <a:srgbClr val="C00000"/>
                </a:solidFill>
                <a:latin typeface="Algerian" pitchFamily="82" charset="0"/>
              </a:rPr>
              <a:t>” türünde </a:t>
            </a:r>
            <a:r>
              <a:rPr lang="tr-TR" b="1" dirty="0" err="1" smtClean="0">
                <a:solidFill>
                  <a:srgbClr val="C00000"/>
                </a:solidFill>
                <a:latin typeface="Algerian" pitchFamily="82" charset="0"/>
              </a:rPr>
              <a:t>kahramanlIk</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rollerİ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yüklemeyİn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3604482"/>
            <a:ext cx="8229600" cy="4325112"/>
          </a:xfrm>
        </p:spPr>
        <p:txBody>
          <a:bodyPr/>
          <a:lstStyle/>
          <a:p>
            <a:pPr algn="just">
              <a:buNone/>
            </a:pPr>
            <a:r>
              <a:rPr lang="tr-TR" dirty="0" smtClean="0">
                <a:latin typeface="Agency FB" pitchFamily="34" charset="0"/>
              </a:rPr>
              <a:t>		Toplumdaki </a:t>
            </a:r>
            <a:r>
              <a:rPr lang="tr-TR" dirty="0" smtClean="0">
                <a:latin typeface="Agency FB" pitchFamily="34" charset="0"/>
              </a:rPr>
              <a:t>sınıf atlama çabası, ekonomik kaygıları giderme yolu hep “iyi bir meslek” düşüncesini de beraberinde getirmektedir. İyi bir meslek hedefine ise iyi bir üniversite yoluyla ulaşma çabası bazen ailelerin çocuklarına kaldıramayacakları sorumluluk türleri yüklemelerine neden olmaktadır.</a:t>
            </a:r>
          </a:p>
          <a:p>
            <a:pPr algn="just"/>
            <a:endParaRPr lang="tr-TR" dirty="0">
              <a:latin typeface="Agency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normAutofit fontScale="90000"/>
          </a:bodyPr>
          <a:lstStyle/>
          <a:p>
            <a:pPr algn="ctr"/>
            <a:r>
              <a:rPr lang="tr-TR" b="1" dirty="0" smtClean="0">
                <a:solidFill>
                  <a:srgbClr val="C00000"/>
                </a:solidFill>
                <a:latin typeface="Algerian" pitchFamily="82" charset="0"/>
              </a:rPr>
              <a:t>Ders </a:t>
            </a:r>
            <a:r>
              <a:rPr lang="tr-TR" b="1" dirty="0" err="1" smtClean="0">
                <a:solidFill>
                  <a:srgbClr val="C00000"/>
                </a:solidFill>
                <a:latin typeface="Algerian" pitchFamily="82" charset="0"/>
              </a:rPr>
              <a:t>çalIŞma</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davranIŞInI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önemseyİn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3032978"/>
            <a:ext cx="8229600" cy="4325112"/>
          </a:xfrm>
        </p:spPr>
        <p:txBody>
          <a:bodyPr/>
          <a:lstStyle/>
          <a:p>
            <a:pPr algn="just">
              <a:buNone/>
            </a:pPr>
            <a:r>
              <a:rPr lang="tr-TR" dirty="0" smtClean="0">
                <a:latin typeface="Agency FB" pitchFamily="34" charset="0"/>
              </a:rPr>
              <a:t>		Az </a:t>
            </a:r>
            <a:r>
              <a:rPr lang="tr-TR" dirty="0" smtClean="0">
                <a:latin typeface="Agency FB" pitchFamily="34" charset="0"/>
              </a:rPr>
              <a:t>sayıda da olsa bazı öğrencilerimiz ders çalışırken evdekilerin yeterli özeni göstermediğini belirtmektedirler. Öğrenci ders çalışırken televizyonun sesini kısmak, daha alçak sesle konuşmaya özen göstermek, onun ders çalışma davranışını önemsemek anlamına gelmektedir.</a:t>
            </a:r>
          </a:p>
          <a:p>
            <a:pPr algn="just"/>
            <a:endParaRPr lang="tr-TR" dirty="0">
              <a:latin typeface="Agency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76316"/>
            <a:ext cx="8229600" cy="1066800"/>
          </a:xfrm>
        </p:spPr>
        <p:txBody>
          <a:bodyPr>
            <a:normAutofit fontScale="90000"/>
          </a:bodyPr>
          <a:lstStyle/>
          <a:p>
            <a:pPr algn="ctr"/>
            <a:r>
              <a:rPr lang="tr-TR" b="1" dirty="0" smtClean="0">
                <a:solidFill>
                  <a:srgbClr val="C00000"/>
                </a:solidFill>
                <a:latin typeface="Algerian" pitchFamily="82" charset="0"/>
              </a:rPr>
              <a:t>”</a:t>
            </a:r>
            <a:r>
              <a:rPr lang="tr-TR" b="1" dirty="0" smtClean="0">
                <a:solidFill>
                  <a:srgbClr val="C00000"/>
                </a:solidFill>
                <a:latin typeface="Algerian" pitchFamily="82" charset="0"/>
              </a:rPr>
              <a:t>Yasaklamak” </a:t>
            </a:r>
            <a:r>
              <a:rPr lang="tr-TR" b="1" dirty="0" err="1" smtClean="0">
                <a:solidFill>
                  <a:srgbClr val="C00000"/>
                </a:solidFill>
                <a:latin typeface="Algerian" pitchFamily="82" charset="0"/>
              </a:rPr>
              <a:t>yerİne</a:t>
            </a:r>
            <a:r>
              <a:rPr lang="tr-TR" b="1" dirty="0" smtClean="0">
                <a:solidFill>
                  <a:srgbClr val="C00000"/>
                </a:solidFill>
                <a:latin typeface="Algerian" pitchFamily="82" charset="0"/>
              </a:rPr>
              <a:t> </a:t>
            </a:r>
            <a:r>
              <a:rPr lang="tr-TR" b="1" dirty="0" smtClean="0">
                <a:solidFill>
                  <a:srgbClr val="C00000"/>
                </a:solidFill>
                <a:latin typeface="Algerian" pitchFamily="82" charset="0"/>
              </a:rPr>
              <a:t>“</a:t>
            </a:r>
            <a:r>
              <a:rPr lang="tr-TR" b="1" dirty="0" err="1" smtClean="0">
                <a:solidFill>
                  <a:srgbClr val="C00000"/>
                </a:solidFill>
                <a:latin typeface="Algerian" pitchFamily="82" charset="0"/>
              </a:rPr>
              <a:t>kIsItlamak</a:t>
            </a:r>
            <a:r>
              <a:rPr lang="tr-TR" b="1" dirty="0" smtClean="0">
                <a:solidFill>
                  <a:srgbClr val="C00000"/>
                </a:solidFill>
                <a:latin typeface="Algerian" pitchFamily="82" charset="0"/>
              </a:rPr>
              <a:t>”</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532912"/>
            <a:ext cx="8229600" cy="4325112"/>
          </a:xfrm>
        </p:spPr>
        <p:txBody>
          <a:bodyPr>
            <a:normAutofit/>
          </a:bodyPr>
          <a:lstStyle/>
          <a:p>
            <a:pPr algn="just" fontAlgn="b">
              <a:buNone/>
            </a:pPr>
            <a:r>
              <a:rPr lang="tr-TR" dirty="0" smtClean="0">
                <a:latin typeface="Agency FB" pitchFamily="34" charset="0"/>
              </a:rPr>
              <a:t>		Çocuğunuzun </a:t>
            </a:r>
            <a:r>
              <a:rPr lang="tr-TR" dirty="0" smtClean="0">
                <a:latin typeface="Agency FB" pitchFamily="34" charset="0"/>
              </a:rPr>
              <a:t>tüm yaşamını sadece ders çalışma davranışıyla doldurmasını </a:t>
            </a:r>
            <a:r>
              <a:rPr lang="tr-TR" dirty="0" smtClean="0">
                <a:latin typeface="Agency FB" pitchFamily="34" charset="0"/>
              </a:rPr>
              <a:t>beklemeyin</a:t>
            </a:r>
            <a:r>
              <a:rPr lang="tr-TR" dirty="0" smtClean="0">
                <a:latin typeface="Agency FB" pitchFamily="34" charset="0"/>
              </a:rPr>
              <a:t>. Dersin dışında her şeyi yasaklamak, başarıyı getirmeyecektir. Ders dışı etkinliklerin bir kısmını öğrenci kendi isteğiyle kısıtlamalıdır</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latin typeface="Agency FB" pitchFamily="34" charset="0"/>
              </a:rPr>
              <a:t>		Bu </a:t>
            </a:r>
            <a:r>
              <a:rPr lang="tr-TR" dirty="0" smtClean="0">
                <a:latin typeface="Agency FB" pitchFamily="34" charset="0"/>
              </a:rPr>
              <a:t>konuda aile bireylerinin yazılı bir anlaşma yapıp uyulacak kuralları beklide esprili bir dille maddeler halinde sıralaması ve imzalaması iyi bir yöntem olabilir.</a:t>
            </a:r>
          </a:p>
          <a:p>
            <a:pPr algn="just"/>
            <a:endParaRPr lang="tr-TR" dirty="0">
              <a:latin typeface="Agency FB"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lstStyle/>
          <a:p>
            <a:pPr algn="ctr"/>
            <a:r>
              <a:rPr lang="tr-TR" b="1" dirty="0" err="1" smtClean="0">
                <a:solidFill>
                  <a:srgbClr val="C00000"/>
                </a:solidFill>
                <a:latin typeface="Algerian" pitchFamily="82" charset="0"/>
              </a:rPr>
              <a:t>Güvenİn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İ</a:t>
            </a:r>
            <a:r>
              <a:rPr lang="tr-TR" b="1" dirty="0" err="1" smtClean="0">
                <a:solidFill>
                  <a:srgbClr val="C00000"/>
                </a:solidFill>
                <a:latin typeface="Algerian" pitchFamily="82" charset="0"/>
              </a:rPr>
              <a:t>fadesİ</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249424"/>
            <a:ext cx="8229600" cy="4325112"/>
          </a:xfrm>
        </p:spPr>
        <p:txBody>
          <a:bodyPr>
            <a:normAutofit/>
          </a:bodyPr>
          <a:lstStyle/>
          <a:p>
            <a:pPr algn="just">
              <a:buNone/>
            </a:pPr>
            <a:r>
              <a:rPr lang="tr-TR" dirty="0" smtClean="0">
                <a:latin typeface="Agency FB" pitchFamily="34" charset="0"/>
              </a:rPr>
              <a:t>		Anne </a:t>
            </a:r>
            <a:r>
              <a:rPr lang="tr-TR" dirty="0" smtClean="0">
                <a:latin typeface="Agency FB" pitchFamily="34" charset="0"/>
              </a:rPr>
              <a:t>ve babaların “sana güveniyorum” ifadesini öğrenciler genelde “senden bekliyorum” şeklinde algıladıklarından. Bu ifadeyi sıkça kullanmak olumlu bir etki yaratmamaktadır. Hatta kaygıyı </a:t>
            </a:r>
            <a:r>
              <a:rPr lang="tr-TR" dirty="0" smtClean="0">
                <a:latin typeface="Agency FB" pitchFamily="34" charset="0"/>
              </a:rPr>
              <a:t>artırabilmektedir.</a:t>
            </a:r>
          </a:p>
          <a:p>
            <a:pPr algn="just">
              <a:buNone/>
            </a:pPr>
            <a:endParaRPr lang="tr-TR" dirty="0" smtClean="0">
              <a:latin typeface="Agency FB" pitchFamily="34" charset="0"/>
            </a:endParaRPr>
          </a:p>
          <a:p>
            <a:pPr algn="just">
              <a:buNone/>
            </a:pPr>
            <a:r>
              <a:rPr lang="tr-TR" dirty="0" smtClean="0">
                <a:latin typeface="Agency FB" pitchFamily="34" charset="0"/>
              </a:rPr>
              <a:t>	</a:t>
            </a:r>
            <a:r>
              <a:rPr lang="tr-TR" dirty="0" smtClean="0">
                <a:latin typeface="Agency FB" pitchFamily="34" charset="0"/>
              </a:rPr>
              <a:t>	Eğer </a:t>
            </a:r>
            <a:r>
              <a:rPr lang="tr-TR" dirty="0" smtClean="0">
                <a:latin typeface="Agency FB" pitchFamily="34" charset="0"/>
              </a:rPr>
              <a:t>çocuğunuzun gerçekten çalıştığını gözleyebiliyorsanız “ne kadar emek harcadığını görüyorum, hiçbir emek karşılıksız kalmaz” demek daha etkili olabilir.</a:t>
            </a:r>
          </a:p>
          <a:p>
            <a:pPr algn="just"/>
            <a:endParaRPr lang="tr-TR" dirty="0">
              <a:latin typeface="Agency FB"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19192"/>
            <a:ext cx="8229600" cy="1066800"/>
          </a:xfrm>
        </p:spPr>
        <p:txBody>
          <a:bodyPr>
            <a:normAutofit fontScale="90000"/>
          </a:bodyPr>
          <a:lstStyle/>
          <a:p>
            <a:pPr algn="ctr"/>
            <a:r>
              <a:rPr lang="tr-TR" b="1" dirty="0" err="1" smtClean="0">
                <a:solidFill>
                  <a:srgbClr val="C00000"/>
                </a:solidFill>
                <a:latin typeface="Algerian" pitchFamily="82" charset="0"/>
              </a:rPr>
              <a:t>Bİlgİlİ</a:t>
            </a:r>
            <a:r>
              <a:rPr lang="tr-TR" b="1" dirty="0" smtClean="0">
                <a:solidFill>
                  <a:srgbClr val="C00000"/>
                </a:solidFill>
                <a:latin typeface="Algerian" pitchFamily="82" charset="0"/>
              </a:rPr>
              <a:t> </a:t>
            </a:r>
            <a:r>
              <a:rPr lang="tr-TR" b="1" dirty="0" smtClean="0">
                <a:solidFill>
                  <a:srgbClr val="C00000"/>
                </a:solidFill>
                <a:latin typeface="Algerian" pitchFamily="82" charset="0"/>
              </a:rPr>
              <a:t>olmaktan çok </a:t>
            </a:r>
            <a:r>
              <a:rPr lang="tr-TR" b="1" dirty="0" err="1" smtClean="0">
                <a:solidFill>
                  <a:srgbClr val="C00000"/>
                </a:solidFill>
                <a:latin typeface="Algerian" pitchFamily="82" charset="0"/>
              </a:rPr>
              <a:t>saĞlIklI</a:t>
            </a:r>
            <a:r>
              <a:rPr lang="tr-TR" b="1" dirty="0" smtClean="0">
                <a:solidFill>
                  <a:srgbClr val="C00000"/>
                </a:solidFill>
                <a:latin typeface="Algerian" pitchFamily="82" charset="0"/>
              </a:rPr>
              <a:t> olmak</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747226"/>
            <a:ext cx="8229600" cy="4325112"/>
          </a:xfrm>
        </p:spPr>
        <p:txBody>
          <a:bodyPr/>
          <a:lstStyle/>
          <a:p>
            <a:pPr algn="just">
              <a:buNone/>
            </a:pPr>
            <a:r>
              <a:rPr lang="tr-TR" dirty="0" smtClean="0">
                <a:latin typeface="Agency FB" pitchFamily="34" charset="0"/>
              </a:rPr>
              <a:t>		Sınava </a:t>
            </a:r>
            <a:r>
              <a:rPr lang="tr-TR" dirty="0" smtClean="0">
                <a:latin typeface="Agency FB" pitchFamily="34" charset="0"/>
              </a:rPr>
              <a:t>giren öğrencinin önce sağlıklı olması gerekmektedir. Eğer sağlıklı ise bilgilerini kullanabilecektir. Sağlığın başarıdan daha önemli bir değer olduğu unutulmamalıdır. </a:t>
            </a:r>
            <a:endParaRPr lang="tr-TR" dirty="0" smtClean="0">
              <a:latin typeface="Agency FB" pitchFamily="34" charset="0"/>
            </a:endParaRPr>
          </a:p>
          <a:p>
            <a:pPr algn="just">
              <a:buNone/>
            </a:pPr>
            <a:endParaRPr lang="tr-TR" dirty="0" smtClean="0">
              <a:latin typeface="Agency FB" pitchFamily="34" charset="0"/>
            </a:endParaRPr>
          </a:p>
          <a:p>
            <a:pPr algn="just">
              <a:buNone/>
            </a:pPr>
            <a:r>
              <a:rPr lang="tr-TR" dirty="0" smtClean="0">
                <a:latin typeface="Agency FB" pitchFamily="34" charset="0"/>
              </a:rPr>
              <a:t>		Ancak </a:t>
            </a:r>
            <a:r>
              <a:rPr lang="tr-TR" dirty="0" smtClean="0">
                <a:latin typeface="Agency FB" pitchFamily="34" charset="0"/>
              </a:rPr>
              <a:t>sınava bir hafta kala anne ve baba bu anlamda fazla kaygılı davranıp çocuğunu bir hafta boyunca eve hapsetmek gibi bir önlem de almaya kalkmamalıdır.</a:t>
            </a:r>
          </a:p>
          <a:p>
            <a:pPr algn="just"/>
            <a:endParaRPr lang="tr-TR" dirty="0">
              <a:latin typeface="Agency FB"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71546"/>
            <a:ext cx="8229600" cy="1066800"/>
          </a:xfrm>
        </p:spPr>
        <p:txBody>
          <a:bodyPr/>
          <a:lstStyle/>
          <a:p>
            <a:pPr algn="ctr"/>
            <a:r>
              <a:rPr lang="tr-TR" b="1" dirty="0" err="1" smtClean="0">
                <a:solidFill>
                  <a:srgbClr val="C00000"/>
                </a:solidFill>
                <a:latin typeface="Algerian" pitchFamily="82" charset="0"/>
              </a:rPr>
              <a:t>HazIra</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alIŞtIrmayIn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532912"/>
            <a:ext cx="8229600" cy="4325112"/>
          </a:xfrm>
        </p:spPr>
        <p:txBody>
          <a:bodyPr/>
          <a:lstStyle/>
          <a:p>
            <a:pPr algn="just">
              <a:buNone/>
            </a:pPr>
            <a:r>
              <a:rPr lang="tr-TR" dirty="0" smtClean="0">
                <a:latin typeface="Agency FB" pitchFamily="34" charset="0"/>
              </a:rPr>
              <a:t>		Bazı </a:t>
            </a:r>
            <a:r>
              <a:rPr lang="tr-TR" dirty="0" smtClean="0">
                <a:latin typeface="Agency FB" pitchFamily="34" charset="0"/>
              </a:rPr>
              <a:t>anne ve babalar bu dönemde çocuklarının yeni kaygılar yaşamaması için her istenileni yerine getirme çabasına girebilirler. Bu dönemde anne babanın iyi niyetini kötü kullanan öğrencilere de </a:t>
            </a:r>
            <a:r>
              <a:rPr lang="tr-TR" dirty="0" smtClean="0">
                <a:latin typeface="Agency FB" pitchFamily="34" charset="0"/>
              </a:rPr>
              <a:t>rastlamaktayız.</a:t>
            </a:r>
          </a:p>
          <a:p>
            <a:pPr algn="just">
              <a:buNone/>
            </a:pPr>
            <a:endParaRPr lang="tr-TR" dirty="0" smtClean="0">
              <a:latin typeface="Agency FB" pitchFamily="34" charset="0"/>
            </a:endParaRPr>
          </a:p>
          <a:p>
            <a:pPr algn="just">
              <a:buNone/>
            </a:pPr>
            <a:r>
              <a:rPr lang="tr-TR" dirty="0" smtClean="0">
                <a:latin typeface="Agency FB" pitchFamily="34" charset="0"/>
              </a:rPr>
              <a:t>		Örneğin </a:t>
            </a:r>
            <a:r>
              <a:rPr lang="tr-TR" dirty="0" smtClean="0">
                <a:latin typeface="Agency FB" pitchFamily="34" charset="0"/>
              </a:rPr>
              <a:t>ihtiyacı olmadığı halde kendisine birden fazla ayakkabı aldıran öğrencilerimiz olmuştur.</a:t>
            </a:r>
            <a:endParaRPr lang="tr-TR" dirty="0">
              <a:latin typeface="Agency FB"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532780"/>
            <a:ext cx="8229600" cy="4325112"/>
          </a:xfrm>
        </p:spPr>
        <p:txBody>
          <a:bodyPr>
            <a:normAutofit lnSpcReduction="10000"/>
          </a:bodyPr>
          <a:lstStyle/>
          <a:p>
            <a:pPr algn="just">
              <a:buNone/>
            </a:pPr>
            <a:r>
              <a:rPr lang="tr-TR" dirty="0" smtClean="0">
                <a:latin typeface="Agency FB" pitchFamily="34" charset="0"/>
              </a:rPr>
              <a:t>		Bunun </a:t>
            </a:r>
            <a:r>
              <a:rPr lang="tr-TR" dirty="0" smtClean="0">
                <a:latin typeface="Agency FB" pitchFamily="34" charset="0"/>
              </a:rPr>
              <a:t>dışında hazıra alıştırma konusunda yine sık gözlediğimiz bir durum ise annelerin “Yeter ki ders çalışmaya ara vermesin” düşüncesiyle oda servisi gibi </a:t>
            </a:r>
            <a:r>
              <a:rPr lang="tr-TR" dirty="0" smtClean="0">
                <a:latin typeface="Agency FB" pitchFamily="34" charset="0"/>
              </a:rPr>
              <a:t>çalışmalarıdır.</a:t>
            </a:r>
          </a:p>
          <a:p>
            <a:pPr algn="just">
              <a:buNone/>
            </a:pPr>
            <a:endParaRPr lang="tr-TR" dirty="0" smtClean="0">
              <a:latin typeface="Agency FB" pitchFamily="34" charset="0"/>
            </a:endParaRPr>
          </a:p>
          <a:p>
            <a:pPr algn="just">
              <a:buNone/>
            </a:pPr>
            <a:r>
              <a:rPr lang="tr-TR" dirty="0" smtClean="0">
                <a:latin typeface="Agency FB" pitchFamily="34" charset="0"/>
              </a:rPr>
              <a:t>		Yine </a:t>
            </a:r>
            <a:r>
              <a:rPr lang="tr-TR" dirty="0" smtClean="0">
                <a:latin typeface="Agency FB" pitchFamily="34" charset="0"/>
              </a:rPr>
              <a:t>birçok anne iyi niyetle biz Rehber Öğretmenlere “Meyvesini bile soyup odasına götürüyorum, akşam yatarken ballı sütünü içiriyorum, sabah vitamin ilaçlarını mutlaka veriyorum, dershaneye arabayla bırakıp arabayla alıyorum ama yine de olmuyor, ben nerede hata yaptım” tarzında yakınmalarda bulunmaktadırlar.</a:t>
            </a:r>
            <a:endParaRPr lang="tr-TR" dirty="0">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normAutofit fontScale="90000"/>
          </a:bodyPr>
          <a:lstStyle/>
          <a:p>
            <a:pPr algn="ctr"/>
            <a:r>
              <a:rPr lang="tr-TR" b="1" dirty="0" smtClean="0">
                <a:solidFill>
                  <a:srgbClr val="C00000"/>
                </a:solidFill>
                <a:latin typeface="Algerian" pitchFamily="82" charset="0"/>
              </a:rPr>
              <a:t>SINAVA HAZIRLANAN ÖĞRENCİNİN PSİKOLOJİSİ</a:t>
            </a:r>
            <a:r>
              <a:rPr lang="tr-TR" dirty="0" smtClean="0">
                <a:solidFill>
                  <a:srgbClr val="C00000"/>
                </a:solidFill>
                <a:latin typeface="Algerian" pitchFamily="82" charset="0"/>
              </a:rPr>
              <a:t/>
            </a:r>
            <a:br>
              <a:rPr lang="tr-TR"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71490" y="2249424"/>
            <a:ext cx="8229600" cy="4325112"/>
          </a:xfrm>
        </p:spPr>
        <p:txBody>
          <a:bodyPr>
            <a:normAutofit fontScale="92500" lnSpcReduction="20000"/>
          </a:bodyPr>
          <a:lstStyle/>
          <a:p>
            <a:pPr algn="just" fontAlgn="b">
              <a:buNone/>
            </a:pPr>
            <a:r>
              <a:rPr lang="tr-TR" dirty="0" smtClean="0">
                <a:latin typeface="Agency FB" pitchFamily="34" charset="0"/>
              </a:rPr>
              <a:t>		</a:t>
            </a:r>
            <a:r>
              <a:rPr lang="tr-TR" b="1" dirty="0" smtClean="0">
                <a:solidFill>
                  <a:srgbClr val="C00000"/>
                </a:solidFill>
                <a:latin typeface="Agency FB" pitchFamily="34" charset="0"/>
              </a:rPr>
              <a:t>Borçluluk </a:t>
            </a:r>
            <a:r>
              <a:rPr lang="tr-TR" b="1" dirty="0" smtClean="0">
                <a:solidFill>
                  <a:srgbClr val="C00000"/>
                </a:solidFill>
                <a:latin typeface="Agency FB" pitchFamily="34" charset="0"/>
              </a:rPr>
              <a:t>duygusu: </a:t>
            </a:r>
            <a:r>
              <a:rPr lang="tr-TR" dirty="0" smtClean="0">
                <a:latin typeface="Agency FB" pitchFamily="34" charset="0"/>
              </a:rPr>
              <a:t>Sınava hazırlanan öğrencilerin önemli bir kısmı kendilerine ailelerine ve yakın çevrelerine karşı borçlu hissederler. “Ailem büyük özveri göstererek beni dershaneye gönderdi, her konuda bana destek oldu. Kendimi onlara karşı borçlu hissediyorum. Ben bu borcu nasıl öderim? Üniversiteye girersem öderim. Ya üniversiteye giremezsem. Ailemin ve yakın çevremin yüzüne bakamam, çok utanırım.” Şeklinde düşünen öğrenci oranımız oldukça yüksektir.</a:t>
            </a:r>
          </a:p>
          <a:p>
            <a:pPr algn="just" fontAlgn="b">
              <a:buNone/>
            </a:pPr>
            <a:endParaRPr lang="tr-TR" dirty="0" smtClean="0">
              <a:solidFill>
                <a:srgbClr val="C00000"/>
              </a:solidFill>
              <a:latin typeface="Agency FB" pitchFamily="34" charset="0"/>
            </a:endParaRPr>
          </a:p>
          <a:p>
            <a:pPr algn="just" fontAlgn="b">
              <a:buNone/>
            </a:pPr>
            <a:r>
              <a:rPr lang="tr-TR" dirty="0" smtClean="0">
                <a:solidFill>
                  <a:srgbClr val="C00000"/>
                </a:solidFill>
                <a:latin typeface="Agency FB" pitchFamily="34" charset="0"/>
              </a:rPr>
              <a:t>	</a:t>
            </a:r>
            <a:r>
              <a:rPr lang="tr-TR" dirty="0" smtClean="0">
                <a:solidFill>
                  <a:srgbClr val="C00000"/>
                </a:solidFill>
                <a:latin typeface="Agency FB" pitchFamily="34" charset="0"/>
              </a:rPr>
              <a:t>	</a:t>
            </a:r>
            <a:r>
              <a:rPr lang="tr-TR" b="1" dirty="0" smtClean="0">
                <a:solidFill>
                  <a:srgbClr val="C00000"/>
                </a:solidFill>
                <a:latin typeface="Agency FB" pitchFamily="34" charset="0"/>
              </a:rPr>
              <a:t>Alternatifsizlik</a:t>
            </a:r>
            <a:r>
              <a:rPr lang="tr-TR" b="1" dirty="0" smtClean="0">
                <a:solidFill>
                  <a:srgbClr val="C00000"/>
                </a:solidFill>
                <a:latin typeface="Agency FB" pitchFamily="34" charset="0"/>
              </a:rPr>
              <a:t>: </a:t>
            </a:r>
            <a:r>
              <a:rPr lang="tr-TR" dirty="0" smtClean="0">
                <a:latin typeface="Agency FB" pitchFamily="34" charset="0"/>
              </a:rPr>
              <a:t>Bazı öğrenciler mutlu olmanın ve ekonomik bağımsızlığın tek yolunun üniversite olduğunu düşünmektedirler. Hal böyle olunca “bu yıl üniversiteye girmek zorundayım, üniversiteye giremezsem mahvolurum, biterim” gibi ifadeleri sıkça kullanmaktadırlar.</a:t>
            </a:r>
          </a:p>
          <a:p>
            <a:pPr algn="just"/>
            <a:endParaRPr lang="tr-TR" dirty="0">
              <a:latin typeface="Agency FB"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571612"/>
            <a:ext cx="8229600" cy="4325112"/>
          </a:xfrm>
        </p:spPr>
        <p:txBody>
          <a:bodyPr>
            <a:normAutofit/>
          </a:bodyPr>
          <a:lstStyle/>
          <a:p>
            <a:pPr algn="just">
              <a:buNone/>
            </a:pPr>
            <a:r>
              <a:rPr lang="tr-TR" dirty="0" smtClean="0">
                <a:latin typeface="Agency FB" pitchFamily="34" charset="0"/>
              </a:rPr>
              <a:t>		Aile </a:t>
            </a:r>
            <a:r>
              <a:rPr lang="tr-TR" dirty="0" smtClean="0">
                <a:latin typeface="Agency FB" pitchFamily="34" charset="0"/>
              </a:rPr>
              <a:t>tarafından bir başka hazır sunum ise hemen hemen tüm derslerden özel ders aldırma eğilimidir. Bir deneme sınavında öğrencinin </a:t>
            </a:r>
            <a:r>
              <a:rPr lang="tr-TR" dirty="0" smtClean="0">
                <a:latin typeface="Agency FB" pitchFamily="34" charset="0"/>
              </a:rPr>
              <a:t>matematik </a:t>
            </a:r>
            <a:r>
              <a:rPr lang="tr-TR" dirty="0" smtClean="0">
                <a:latin typeface="Agency FB" pitchFamily="34" charset="0"/>
              </a:rPr>
              <a:t>netleri düşükse matematik özel dersi, bir diğer deneme sınavında </a:t>
            </a:r>
            <a:r>
              <a:rPr lang="tr-TR" dirty="0" smtClean="0">
                <a:latin typeface="Agency FB" pitchFamily="34" charset="0"/>
              </a:rPr>
              <a:t>fizik </a:t>
            </a:r>
            <a:r>
              <a:rPr lang="tr-TR" dirty="0" smtClean="0">
                <a:latin typeface="Agency FB" pitchFamily="34" charset="0"/>
              </a:rPr>
              <a:t>netleri yetersizse </a:t>
            </a:r>
            <a:r>
              <a:rPr lang="tr-TR" dirty="0" smtClean="0">
                <a:latin typeface="Agency FB" pitchFamily="34" charset="0"/>
              </a:rPr>
              <a:t>fizik </a:t>
            </a:r>
            <a:r>
              <a:rPr lang="tr-TR" dirty="0" smtClean="0">
                <a:latin typeface="Agency FB" pitchFamily="34" charset="0"/>
              </a:rPr>
              <a:t>özel dersi </a:t>
            </a:r>
            <a:r>
              <a:rPr lang="tr-TR" dirty="0" smtClean="0">
                <a:latin typeface="Agency FB" pitchFamily="34" charset="0"/>
              </a:rPr>
              <a:t>başlatılmaktadır.</a:t>
            </a:r>
          </a:p>
          <a:p>
            <a:pPr algn="just">
              <a:buNone/>
            </a:pPr>
            <a:endParaRPr lang="tr-TR" dirty="0" smtClean="0">
              <a:latin typeface="Agency FB" pitchFamily="34" charset="0"/>
            </a:endParaRPr>
          </a:p>
          <a:p>
            <a:pPr algn="just">
              <a:buNone/>
            </a:pPr>
            <a:r>
              <a:rPr lang="tr-TR" dirty="0" smtClean="0">
                <a:latin typeface="Agency FB" pitchFamily="34" charset="0"/>
              </a:rPr>
              <a:t>		Öğrenci </a:t>
            </a:r>
            <a:r>
              <a:rPr lang="tr-TR" dirty="0" smtClean="0">
                <a:latin typeface="Agency FB" pitchFamily="34" charset="0"/>
              </a:rPr>
              <a:t>kendisi hiç çaba sarf etmeden panik nitelikli böyle bir yol da iyi sonuç getirmez. Çünkü birçok öğrencimizin özel ders trafiği içinde boğulduğunu görmekteyiz.</a:t>
            </a:r>
          </a:p>
          <a:p>
            <a:pPr algn="just"/>
            <a:endParaRPr lang="tr-TR" dirty="0">
              <a:latin typeface="Agency FB"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33440"/>
            <a:ext cx="8229600" cy="1066800"/>
          </a:xfrm>
        </p:spPr>
        <p:txBody>
          <a:bodyPr>
            <a:normAutofit fontScale="90000"/>
          </a:bodyPr>
          <a:lstStyle/>
          <a:p>
            <a:pPr algn="ctr"/>
            <a:r>
              <a:rPr lang="tr-TR" b="1" dirty="0" smtClean="0">
                <a:solidFill>
                  <a:srgbClr val="C00000"/>
                </a:solidFill>
                <a:latin typeface="Algerian" pitchFamily="82" charset="0"/>
              </a:rPr>
              <a:t>Sınav </a:t>
            </a:r>
            <a:r>
              <a:rPr lang="tr-TR" b="1" dirty="0" err="1" smtClean="0">
                <a:solidFill>
                  <a:srgbClr val="C00000"/>
                </a:solidFill>
                <a:latin typeface="Algerian" pitchFamily="82" charset="0"/>
              </a:rPr>
              <a:t>stresİnİ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kullanmasIna</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İ</a:t>
            </a:r>
            <a:r>
              <a:rPr lang="tr-TR" b="1" dirty="0" err="1" smtClean="0">
                <a:solidFill>
                  <a:srgbClr val="C00000"/>
                </a:solidFill>
                <a:latin typeface="Algerian" pitchFamily="82" charset="0"/>
              </a:rPr>
              <a:t>zİn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vermeyİn</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461474"/>
            <a:ext cx="8229600" cy="4325112"/>
          </a:xfrm>
        </p:spPr>
        <p:txBody>
          <a:bodyPr>
            <a:normAutofit fontScale="92500" lnSpcReduction="20000"/>
          </a:bodyPr>
          <a:lstStyle/>
          <a:p>
            <a:pPr algn="just">
              <a:buNone/>
            </a:pPr>
            <a:r>
              <a:rPr lang="tr-TR" dirty="0" smtClean="0">
                <a:latin typeface="Agency FB" pitchFamily="34" charset="0"/>
              </a:rPr>
              <a:t>		Birçok </a:t>
            </a:r>
            <a:r>
              <a:rPr lang="tr-TR" dirty="0" smtClean="0">
                <a:latin typeface="Agency FB" pitchFamily="34" charset="0"/>
              </a:rPr>
              <a:t>öğrencinin sınava kısa bir süre kala tepkiselleşebildiğini veya alıngan olduğunu söylemiştik. Kolaylıkla sesini yükseltmek, gereksiz yere ağlamak, kapıları biraz sertçe vurmak olağan karşılanabilir. Ancak öğrenci negatif duygularını bu şekilde yansıtırken bile belirli sınırların içinde kalabileceğinin farkında </a:t>
            </a:r>
            <a:r>
              <a:rPr lang="tr-TR" dirty="0" smtClean="0">
                <a:latin typeface="Agency FB" pitchFamily="34" charset="0"/>
              </a:rPr>
              <a:t>olmalıdır.</a:t>
            </a:r>
          </a:p>
          <a:p>
            <a:pPr algn="just">
              <a:buNone/>
            </a:pPr>
            <a:endParaRPr lang="tr-TR" dirty="0" smtClean="0">
              <a:latin typeface="Agency FB" pitchFamily="34" charset="0"/>
            </a:endParaRPr>
          </a:p>
          <a:p>
            <a:pPr algn="just">
              <a:buNone/>
            </a:pPr>
            <a:r>
              <a:rPr lang="tr-TR" dirty="0" smtClean="0">
                <a:latin typeface="Agency FB" pitchFamily="34" charset="0"/>
              </a:rPr>
              <a:t>		Bazı </a:t>
            </a:r>
            <a:r>
              <a:rPr lang="tr-TR" dirty="0" smtClean="0">
                <a:latin typeface="Agency FB" pitchFamily="34" charset="0"/>
              </a:rPr>
              <a:t>öğrencilerin “Ne yapayım stresim var, iki üç ay çekin beni” gibi ifadeleri sonunda, aşırılığa varan kapris türü olumsuz davranışlara sınır koymakta yarar vardır. Ama olağan sayabileceğimiz türden olumsuzluklara katlanırken de “Sana şimdilik bir şey demiyorum, şu sınav geçsin sen ondan sonra görürsün” türünde tehditkar ifadeler kesinlikle kullanılmamalıdır.</a:t>
            </a:r>
          </a:p>
          <a:p>
            <a:pPr algn="just"/>
            <a:endParaRPr lang="tr-TR" dirty="0">
              <a:latin typeface="Agency FB"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290630"/>
            <a:ext cx="8229600" cy="1066800"/>
          </a:xfrm>
        </p:spPr>
        <p:txBody>
          <a:bodyPr>
            <a:normAutofit fontScale="90000"/>
          </a:bodyPr>
          <a:lstStyle/>
          <a:p>
            <a:pPr algn="ctr"/>
            <a:r>
              <a:rPr lang="tr-TR" b="1" dirty="0" err="1" smtClean="0">
                <a:solidFill>
                  <a:srgbClr val="C00000"/>
                </a:solidFill>
                <a:latin typeface="Algerian" pitchFamily="82" charset="0"/>
              </a:rPr>
              <a:t>SInav</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yaŞamIn</a:t>
            </a:r>
            <a:r>
              <a:rPr lang="tr-TR" b="1" dirty="0" smtClean="0">
                <a:solidFill>
                  <a:srgbClr val="C00000"/>
                </a:solidFill>
                <a:latin typeface="Algerian" pitchFamily="82" charset="0"/>
              </a:rPr>
              <a:t> </a:t>
            </a:r>
            <a:r>
              <a:rPr lang="tr-TR" b="1" dirty="0" smtClean="0">
                <a:solidFill>
                  <a:srgbClr val="C00000"/>
                </a:solidFill>
                <a:latin typeface="Algerian" pitchFamily="82" charset="0"/>
              </a:rPr>
              <a:t>en </a:t>
            </a:r>
            <a:r>
              <a:rPr lang="tr-TR" b="1" dirty="0" err="1" smtClean="0">
                <a:solidFill>
                  <a:srgbClr val="C00000"/>
                </a:solidFill>
                <a:latin typeface="Algerian" pitchFamily="82" charset="0"/>
              </a:rPr>
              <a:t>önemlİ</a:t>
            </a:r>
            <a:r>
              <a:rPr lang="tr-TR" b="1" dirty="0" smtClean="0">
                <a:solidFill>
                  <a:srgbClr val="C00000"/>
                </a:solidFill>
                <a:latin typeface="Algerian" pitchFamily="82" charset="0"/>
              </a:rPr>
              <a:t> olayI </a:t>
            </a:r>
            <a:r>
              <a:rPr lang="tr-TR" b="1" dirty="0" err="1" smtClean="0">
                <a:solidFill>
                  <a:srgbClr val="C00000"/>
                </a:solidFill>
                <a:latin typeface="Algerian" pitchFamily="82" charset="0"/>
              </a:rPr>
              <a:t>deĞİl</a:t>
            </a:r>
            <a:endParaRPr lang="tr-TR" b="1" dirty="0">
              <a:solidFill>
                <a:srgbClr val="C00000"/>
              </a:solidFill>
              <a:latin typeface="Algerian" pitchFamily="82" charset="0"/>
            </a:endParaRPr>
          </a:p>
        </p:txBody>
      </p:sp>
      <p:sp>
        <p:nvSpPr>
          <p:cNvPr id="3" name="2 İçerik Yer Tutucusu"/>
          <p:cNvSpPr>
            <a:spLocks noGrp="1"/>
          </p:cNvSpPr>
          <p:nvPr>
            <p:ph idx="1"/>
          </p:nvPr>
        </p:nvSpPr>
        <p:spPr>
          <a:xfrm>
            <a:off x="285720" y="2961540"/>
            <a:ext cx="8229600" cy="4325112"/>
          </a:xfrm>
        </p:spPr>
        <p:txBody>
          <a:bodyPr/>
          <a:lstStyle/>
          <a:p>
            <a:pPr algn="just">
              <a:buNone/>
            </a:pPr>
            <a:r>
              <a:rPr lang="tr-TR" dirty="0" smtClean="0">
                <a:latin typeface="Agency FB" pitchFamily="34" charset="0"/>
              </a:rPr>
              <a:t>		Sınavı </a:t>
            </a:r>
            <a:r>
              <a:rPr lang="tr-TR" dirty="0" smtClean="0">
                <a:latin typeface="Agency FB" pitchFamily="34" charset="0"/>
              </a:rPr>
              <a:t>yaşamın tek ve en önemli dönüm noktası gibi algılamak ve bu şekilde ifade etmek var olan olağan kaygıyı daha da arıtır. </a:t>
            </a:r>
            <a:endParaRPr lang="tr-TR" dirty="0" smtClean="0">
              <a:latin typeface="Agency FB" pitchFamily="34" charset="0"/>
            </a:endParaRPr>
          </a:p>
          <a:p>
            <a:pPr algn="just">
              <a:buNone/>
            </a:pPr>
            <a:endParaRPr lang="tr-TR" dirty="0" smtClean="0">
              <a:latin typeface="Agency FB" pitchFamily="34" charset="0"/>
            </a:endParaRPr>
          </a:p>
          <a:p>
            <a:pPr algn="just">
              <a:buNone/>
            </a:pPr>
            <a:r>
              <a:rPr lang="tr-TR" dirty="0" smtClean="0">
                <a:latin typeface="Agency FB" pitchFamily="34" charset="0"/>
              </a:rPr>
              <a:t>		Sınav </a:t>
            </a:r>
            <a:r>
              <a:rPr lang="tr-TR" dirty="0" smtClean="0">
                <a:latin typeface="Agency FB" pitchFamily="34" charset="0"/>
              </a:rPr>
              <a:t>yaşamın önemli olaylarından sadece biridir ve bundan sonra çocuğunuzu bir sınavlar zinciri beklemektedir. Yaşamın kendisi, hatta doğum olayı bile bir sınav değil midir?</a:t>
            </a:r>
          </a:p>
          <a:p>
            <a:pPr algn="just"/>
            <a:endParaRPr lang="tr-TR" dirty="0">
              <a:latin typeface="Agency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214422"/>
            <a:ext cx="8229600" cy="5288676"/>
          </a:xfrm>
        </p:spPr>
        <p:txBody>
          <a:bodyPr>
            <a:normAutofit fontScale="92500" lnSpcReduction="10000"/>
          </a:bodyPr>
          <a:lstStyle/>
          <a:p>
            <a:pPr algn="just" fontAlgn="b">
              <a:buNone/>
            </a:pPr>
            <a:r>
              <a:rPr lang="tr-TR" dirty="0" smtClean="0">
                <a:solidFill>
                  <a:srgbClr val="C00000"/>
                </a:solidFill>
                <a:latin typeface="Agency FB" pitchFamily="34" charset="0"/>
              </a:rPr>
              <a:t>		</a:t>
            </a:r>
            <a:r>
              <a:rPr lang="tr-TR" b="1" dirty="0" smtClean="0">
                <a:solidFill>
                  <a:srgbClr val="C00000"/>
                </a:solidFill>
                <a:latin typeface="Agency FB" pitchFamily="34" charset="0"/>
              </a:rPr>
              <a:t>Şüpheler</a:t>
            </a:r>
            <a:r>
              <a:rPr lang="tr-TR" b="1" dirty="0" smtClean="0">
                <a:solidFill>
                  <a:srgbClr val="C00000"/>
                </a:solidFill>
                <a:latin typeface="Agency FB" pitchFamily="34" charset="0"/>
              </a:rPr>
              <a:t>: </a:t>
            </a:r>
            <a:r>
              <a:rPr lang="tr-TR" dirty="0" smtClean="0">
                <a:latin typeface="Agency FB" pitchFamily="34" charset="0"/>
              </a:rPr>
              <a:t>Yine bazı öğrencilerimizin “üniversiteye giremezsem zihinsel becerilerim konusunda şüpheye düşerim” gibi ifadelerine de rastlamaktayız</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solidFill>
                  <a:srgbClr val="C00000"/>
                </a:solidFill>
                <a:latin typeface="Agency FB" pitchFamily="34" charset="0"/>
              </a:rPr>
              <a:t>		</a:t>
            </a:r>
            <a:r>
              <a:rPr lang="tr-TR" b="1" dirty="0" smtClean="0">
                <a:solidFill>
                  <a:srgbClr val="C00000"/>
                </a:solidFill>
                <a:latin typeface="Agency FB" pitchFamily="34" charset="0"/>
              </a:rPr>
              <a:t>Değer </a:t>
            </a:r>
            <a:r>
              <a:rPr lang="tr-TR" b="1" dirty="0" smtClean="0">
                <a:solidFill>
                  <a:srgbClr val="C00000"/>
                </a:solidFill>
                <a:latin typeface="Agency FB" pitchFamily="34" charset="0"/>
              </a:rPr>
              <a:t>kaygısı: </a:t>
            </a:r>
            <a:r>
              <a:rPr lang="tr-TR" dirty="0" smtClean="0">
                <a:latin typeface="Agency FB" pitchFamily="34" charset="0"/>
              </a:rPr>
              <a:t>Sınava hazırlanan öğrencilerin bir bölümünde ise “üniversiteye girersem toplumda kendimi daha değerli hissederim, ama ya giremezsem…” ifadesi öğrencinin hedefine ulaşamaması durumunda sosyal anlamda değer kaybına uğrayacağını düşünmesi oldukça düşündürücü bir durumdur</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solidFill>
                  <a:srgbClr val="C00000"/>
                </a:solidFill>
                <a:latin typeface="Agency FB" pitchFamily="34" charset="0"/>
              </a:rPr>
              <a:t>		</a:t>
            </a:r>
            <a:r>
              <a:rPr lang="tr-TR" b="1" dirty="0" smtClean="0">
                <a:solidFill>
                  <a:srgbClr val="C00000"/>
                </a:solidFill>
                <a:latin typeface="Agency FB" pitchFamily="34" charset="0"/>
              </a:rPr>
              <a:t>Yakın </a:t>
            </a:r>
            <a:r>
              <a:rPr lang="tr-TR" b="1" dirty="0" smtClean="0">
                <a:solidFill>
                  <a:srgbClr val="C00000"/>
                </a:solidFill>
                <a:latin typeface="Agency FB" pitchFamily="34" charset="0"/>
              </a:rPr>
              <a:t>çevre: </a:t>
            </a:r>
            <a:r>
              <a:rPr lang="tr-TR" dirty="0" smtClean="0">
                <a:latin typeface="Agency FB" pitchFamily="34" charset="0"/>
              </a:rPr>
              <a:t>Hazırlık aşamasında öğrencilerin önemli bir bölümü “yakın çevremde herkes sadece başarımla ilgileniyor, ailem, akrabalarım, arkadaşlarım, öğretmenlerim sadece aldığım puanlarla ilgileniyorlar. Bu durum beni çok rahatsız ediyor” şeklinde yakınmaktadırlar.</a:t>
            </a:r>
          </a:p>
          <a:p>
            <a:pPr algn="just"/>
            <a:endParaRPr lang="tr-TR" dirty="0">
              <a:latin typeface="Agency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normAutofit fontScale="90000"/>
          </a:bodyPr>
          <a:lstStyle/>
          <a:p>
            <a:pPr algn="ctr"/>
            <a:r>
              <a:rPr lang="tr-TR" b="1" dirty="0" smtClean="0">
                <a:solidFill>
                  <a:srgbClr val="C00000"/>
                </a:solidFill>
                <a:latin typeface="Algerian" pitchFamily="82" charset="0"/>
              </a:rPr>
              <a:t>SINAVA HAZIRLIK SÜRECİNDE YAŞANAN SORUNLAR</a:t>
            </a:r>
            <a:r>
              <a:rPr lang="tr-TR" dirty="0" smtClean="0">
                <a:solidFill>
                  <a:srgbClr val="C00000"/>
                </a:solidFill>
                <a:latin typeface="Algerian" pitchFamily="82" charset="0"/>
              </a:rPr>
              <a:t/>
            </a:r>
            <a:br>
              <a:rPr lang="tr-TR"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143116"/>
            <a:ext cx="8229600" cy="4325112"/>
          </a:xfrm>
        </p:spPr>
        <p:txBody>
          <a:bodyPr>
            <a:normAutofit fontScale="85000" lnSpcReduction="20000"/>
          </a:bodyPr>
          <a:lstStyle/>
          <a:p>
            <a:pPr algn="just" fontAlgn="b">
              <a:buNone/>
            </a:pPr>
            <a:r>
              <a:rPr lang="tr-TR" dirty="0" smtClean="0">
                <a:latin typeface="Agency FB" pitchFamily="34" charset="0"/>
              </a:rPr>
              <a:t>		</a:t>
            </a:r>
            <a:r>
              <a:rPr lang="tr-TR" b="1" dirty="0" smtClean="0">
                <a:solidFill>
                  <a:srgbClr val="C00000"/>
                </a:solidFill>
                <a:latin typeface="Agency FB" pitchFamily="34" charset="0"/>
              </a:rPr>
              <a:t>İletişim </a:t>
            </a:r>
            <a:r>
              <a:rPr lang="tr-TR" b="1" dirty="0" smtClean="0">
                <a:solidFill>
                  <a:srgbClr val="C00000"/>
                </a:solidFill>
                <a:latin typeface="Agency FB" pitchFamily="34" charset="0"/>
              </a:rPr>
              <a:t>kazaları: </a:t>
            </a:r>
            <a:r>
              <a:rPr lang="tr-TR" dirty="0" smtClean="0">
                <a:latin typeface="Agency FB" pitchFamily="34" charset="0"/>
              </a:rPr>
              <a:t>Sınava hazırlık sürecinde anne ve babaların en sık yakınmalarından biri “ne söylesek kabahat, çocuğumuzu gergin ve yorgun gördüğümüz zaman kendini bu kadar hırpalama, dünyanın sonu değil, eğer olmazsa önümüzdeki yıl hazırlanma olanağını sana sunacağız dediğimizde çocuğumuz kendisinden umudu kestiğimiz konusunda bizi suçluyor. Sana güveniyoruz, başaracaksın biliyoruz dediğimizde ise benden ne kadar çok şey bekliyorsunuz, herkes benden bir şeyler bekliyor, bu kadar beklentiyi nasıl karşılayabilirim, of çok gerildim şeklinde sürekli yakınıyor. Nasıl davranacağımızı bilemiyoruz” yakınmasıdır. Yani öğrenci ile anne babanın bir birlerini yanlış anlama eğilimi bu dönemde artar</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latin typeface="Agency FB" pitchFamily="34" charset="0"/>
              </a:rPr>
              <a:t>		</a:t>
            </a:r>
            <a:r>
              <a:rPr lang="tr-TR" b="1" dirty="0" smtClean="0">
                <a:solidFill>
                  <a:srgbClr val="C00000"/>
                </a:solidFill>
                <a:latin typeface="Agency FB" pitchFamily="34" charset="0"/>
              </a:rPr>
              <a:t>Aşırı </a:t>
            </a:r>
            <a:r>
              <a:rPr lang="tr-TR" b="1" dirty="0" smtClean="0">
                <a:solidFill>
                  <a:srgbClr val="C00000"/>
                </a:solidFill>
                <a:latin typeface="Agency FB" pitchFamily="34" charset="0"/>
              </a:rPr>
              <a:t>duyarlılık(tepkisellik veya alınganlık): </a:t>
            </a:r>
            <a:r>
              <a:rPr lang="tr-TR" dirty="0" smtClean="0">
                <a:latin typeface="Agency FB" pitchFamily="34" charset="0"/>
              </a:rPr>
              <a:t>Bu dönemde kız öğrencilerde alınganlık, kolay ağlama, odasına kapanma, içedönüklük; erkek öğrencilerde ise kolay öfkelenme, agresif davranışlara sık rastlanmaktadır.</a:t>
            </a:r>
          </a:p>
          <a:p>
            <a:pPr algn="just"/>
            <a:endParaRPr lang="tr-TR" dirty="0">
              <a:latin typeface="Agency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645866"/>
          </a:xfrm>
        </p:spPr>
        <p:txBody>
          <a:bodyPr>
            <a:normAutofit fontScale="70000" lnSpcReduction="20000"/>
          </a:bodyPr>
          <a:lstStyle/>
          <a:p>
            <a:pPr algn="just" fontAlgn="b">
              <a:buNone/>
            </a:pPr>
            <a:r>
              <a:rPr lang="tr-TR" dirty="0" smtClean="0">
                <a:latin typeface="Agency FB" pitchFamily="34" charset="0"/>
              </a:rPr>
              <a:t>		</a:t>
            </a:r>
            <a:r>
              <a:rPr lang="tr-TR" b="1" dirty="0" smtClean="0">
                <a:solidFill>
                  <a:srgbClr val="C00000"/>
                </a:solidFill>
                <a:latin typeface="Agency FB" pitchFamily="34" charset="0"/>
              </a:rPr>
              <a:t>Velinin </a:t>
            </a:r>
            <a:r>
              <a:rPr lang="tr-TR" b="1" dirty="0" smtClean="0">
                <a:solidFill>
                  <a:srgbClr val="C00000"/>
                </a:solidFill>
                <a:latin typeface="Agency FB" pitchFamily="34" charset="0"/>
              </a:rPr>
              <a:t>kaygısının yansımaları: </a:t>
            </a:r>
            <a:r>
              <a:rPr lang="tr-TR" dirty="0" smtClean="0">
                <a:latin typeface="Agency FB" pitchFamily="34" charset="0"/>
              </a:rPr>
              <a:t>Öğrencinin sürekli aynı tempoda çalışması oldukça zordur. Öğrencinin zaman zaman ders çalışma motivasyonunun düşmesi velilerin ders çalışma sistemine müdahale etmelerine neden olmaktadır. Bu müdahaleler öğrenci tarafından sert tepkilere veya hiç çalışmamak gibi pasif tepkilere neden olmaktadır. Ayrıca sınava kısa bir süre kala velilerin de kaygısı artmakta bazen bu kaygıyı yüz ifadelerine bile yansıtmaktadırlar. Bazı öğrenciler “annemle konuştuk artık kaygılanmama neden olacak ifadeleri hiç kullanmıyor. Ama fark eden bir şey yok, onun yüzüne baktığında kaygıyı rahatlıkla görebiliyorum” demektedirler</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latin typeface="Agency FB" pitchFamily="34" charset="0"/>
              </a:rPr>
              <a:t>		</a:t>
            </a:r>
            <a:r>
              <a:rPr lang="tr-TR" b="1" dirty="0" smtClean="0">
                <a:solidFill>
                  <a:srgbClr val="C00000"/>
                </a:solidFill>
                <a:latin typeface="Agency FB" pitchFamily="34" charset="0"/>
              </a:rPr>
              <a:t>Deneme </a:t>
            </a:r>
            <a:r>
              <a:rPr lang="tr-TR" b="1" dirty="0" smtClean="0">
                <a:solidFill>
                  <a:srgbClr val="C00000"/>
                </a:solidFill>
                <a:latin typeface="Agency FB" pitchFamily="34" charset="0"/>
              </a:rPr>
              <a:t>sınavlarının sonunda velinin yorumu: </a:t>
            </a:r>
            <a:r>
              <a:rPr lang="tr-TR" dirty="0" smtClean="0">
                <a:latin typeface="Agency FB" pitchFamily="34" charset="0"/>
              </a:rPr>
              <a:t>Deneme sınavlarının sonuçlarının analiz edilip ayrıntılı yorumlanması önemli bir konudur. Ancak bu, Rehberlik Biriminin alanına giren bir konudur. Her deneme sınavının ortalaması, her deneme sınavında her bir dersin net ortalaması farklıdır. Öğrencinin sonuçlarını doğrudan puan ve net olarak bir öncekiyle karşılaştırmak yanlış yorumlara gitmektir. Ailenin bu konuda Rehberlik </a:t>
            </a:r>
            <a:r>
              <a:rPr lang="tr-TR" dirty="0" smtClean="0">
                <a:latin typeface="Agency FB" pitchFamily="34" charset="0"/>
              </a:rPr>
              <a:t>Servisi ile </a:t>
            </a:r>
            <a:r>
              <a:rPr lang="tr-TR" dirty="0" smtClean="0">
                <a:latin typeface="Agency FB" pitchFamily="34" charset="0"/>
              </a:rPr>
              <a:t>iletişim kurması daha doğru olacaktır</a:t>
            </a:r>
            <a:r>
              <a:rPr lang="tr-TR" dirty="0" smtClean="0">
                <a:latin typeface="Agency FB" pitchFamily="34" charset="0"/>
              </a:rPr>
              <a:t>.</a:t>
            </a:r>
          </a:p>
          <a:p>
            <a:pPr algn="just" fontAlgn="b">
              <a:buNone/>
            </a:pPr>
            <a:endParaRPr lang="tr-TR" dirty="0" smtClean="0">
              <a:latin typeface="Agency FB" pitchFamily="34" charset="0"/>
            </a:endParaRPr>
          </a:p>
          <a:p>
            <a:pPr algn="just" fontAlgn="b">
              <a:buNone/>
            </a:pPr>
            <a:r>
              <a:rPr lang="tr-TR" dirty="0" smtClean="0">
                <a:latin typeface="Agency FB" pitchFamily="34" charset="0"/>
              </a:rPr>
              <a:t>		</a:t>
            </a:r>
            <a:r>
              <a:rPr lang="tr-TR" b="1" dirty="0" smtClean="0">
                <a:solidFill>
                  <a:srgbClr val="C00000"/>
                </a:solidFill>
                <a:latin typeface="Agency FB" pitchFamily="34" charset="0"/>
              </a:rPr>
              <a:t>Meslek </a:t>
            </a:r>
            <a:r>
              <a:rPr lang="tr-TR" b="1" dirty="0" smtClean="0">
                <a:solidFill>
                  <a:srgbClr val="C00000"/>
                </a:solidFill>
                <a:latin typeface="Agency FB" pitchFamily="34" charset="0"/>
              </a:rPr>
              <a:t>seçimine müdahaleler: </a:t>
            </a:r>
            <a:r>
              <a:rPr lang="tr-TR" dirty="0" smtClean="0">
                <a:latin typeface="Agency FB" pitchFamily="34" charset="0"/>
              </a:rPr>
              <a:t>Ülkemizde sağlam ekonomik temellerin </a:t>
            </a:r>
            <a:r>
              <a:rPr lang="tr-TR" dirty="0" smtClean="0">
                <a:latin typeface="Agency FB" pitchFamily="34" charset="0"/>
              </a:rPr>
              <a:t>olmayışından, </a:t>
            </a:r>
            <a:r>
              <a:rPr lang="tr-TR" dirty="0" smtClean="0">
                <a:latin typeface="Agency FB" pitchFamily="34" charset="0"/>
              </a:rPr>
              <a:t>toplumda da ekonomik açıdan adeta bir panik durumu yaşanmaktadır. Her aile çocuğu için rahat ve mutlu bir gelecek hayal etmektedir. Ancak çocuğunuz ileride seçeceği eşi gibi, mesleğini de özgür iradesiyle seçmelidir. İleride çocuğunuz meslek yaşamında yaşadığı en küçük bir sorunun sonunda size “bu mesleği sizin yönlendirmenizle seçtim, sizin yüzünüzden mutsuzum ve bunun ne yazık ki, geri dönüşü de yok” gibi bir ifade kullandığında kendiniz hiçbir zaman affedemeyebilirsiniz ve çok üzülebilirsiniz.</a:t>
            </a:r>
          </a:p>
          <a:p>
            <a:pPr algn="just"/>
            <a:endParaRPr lang="tr-TR" dirty="0">
              <a:latin typeface="Agency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8229600" cy="1066800"/>
          </a:xfrm>
        </p:spPr>
        <p:txBody>
          <a:bodyPr>
            <a:normAutofit fontScale="90000"/>
          </a:bodyPr>
          <a:lstStyle/>
          <a:p>
            <a:pPr algn="ctr"/>
            <a:r>
              <a:rPr lang="tr-TR" b="1" dirty="0" smtClean="0">
                <a:solidFill>
                  <a:srgbClr val="C00000"/>
                </a:solidFill>
                <a:latin typeface="Algerian" pitchFamily="82" charset="0"/>
              </a:rPr>
              <a:t>en </a:t>
            </a:r>
            <a:r>
              <a:rPr lang="tr-TR" b="1" dirty="0" err="1" smtClean="0">
                <a:solidFill>
                  <a:srgbClr val="C00000"/>
                </a:solidFill>
                <a:latin typeface="Algerian" pitchFamily="82" charset="0"/>
              </a:rPr>
              <a:t>önemlİ</a:t>
            </a:r>
            <a:r>
              <a:rPr lang="tr-TR" b="1" dirty="0" smtClean="0">
                <a:solidFill>
                  <a:srgbClr val="C00000"/>
                </a:solidFill>
                <a:latin typeface="Algerian" pitchFamily="82" charset="0"/>
              </a:rPr>
              <a:t> </a:t>
            </a:r>
            <a:r>
              <a:rPr lang="tr-TR" b="1" dirty="0" smtClean="0">
                <a:solidFill>
                  <a:srgbClr val="C00000"/>
                </a:solidFill>
                <a:latin typeface="Algerian" pitchFamily="82" charset="0"/>
              </a:rPr>
              <a:t>sorumluluk </a:t>
            </a:r>
            <a:r>
              <a:rPr lang="tr-TR" b="1" dirty="0" err="1" smtClean="0">
                <a:solidFill>
                  <a:srgbClr val="C00000"/>
                </a:solidFill>
                <a:latin typeface="Algerian" pitchFamily="82" charset="0"/>
              </a:rPr>
              <a:t>sakİnleŞtİrİcİ</a:t>
            </a:r>
            <a:r>
              <a:rPr lang="tr-TR" b="1" dirty="0" smtClean="0">
                <a:solidFill>
                  <a:srgbClr val="C00000"/>
                </a:solidFill>
                <a:latin typeface="Algerian" pitchFamily="82" charset="0"/>
              </a:rPr>
              <a:t> </a:t>
            </a:r>
            <a:r>
              <a:rPr lang="tr-TR" b="1" dirty="0" smtClean="0">
                <a:solidFill>
                  <a:srgbClr val="C00000"/>
                </a:solidFill>
                <a:latin typeface="Algerian" pitchFamily="82" charset="0"/>
              </a:rPr>
              <a:t>olmak</a:t>
            </a:r>
            <a:br>
              <a:rPr lang="tr-TR" b="1"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143116"/>
            <a:ext cx="8229600" cy="4325112"/>
          </a:xfrm>
        </p:spPr>
        <p:txBody>
          <a:bodyPr>
            <a:normAutofit fontScale="85000" lnSpcReduction="20000"/>
          </a:bodyPr>
          <a:lstStyle/>
          <a:p>
            <a:pPr algn="just">
              <a:buNone/>
            </a:pPr>
            <a:r>
              <a:rPr lang="tr-TR" dirty="0" smtClean="0">
                <a:latin typeface="Agency FB" pitchFamily="34" charset="0"/>
              </a:rPr>
              <a:t>		Sınav </a:t>
            </a:r>
            <a:r>
              <a:rPr lang="tr-TR" dirty="0" smtClean="0">
                <a:latin typeface="Agency FB" pitchFamily="34" charset="0"/>
              </a:rPr>
              <a:t>senesinde çocuğunuzun istekleri, düşünceleri, hisleri günden güne hızlı bir şekilde değişebilir. Bir gün her şey yolunda ve çalışmaları iyi gidiyorken, ertesi gün çocuğunuzu karamsarlığa kapılmış ve motivasyonu düşmüş bir şekilde görebilirsiniz. Her durumda yapmanız gereken yangına körükle gitmek yerine uzlaşmacı, sakinleştirici davranmaktır. Öğrenciler, duygusal dalgalanmaları sıkça yaşadıkları bu dönemde motivasyonlarını yükseltecek, onları sakinleştirecek konuşmalara ihtiyaç </a:t>
            </a:r>
            <a:r>
              <a:rPr lang="tr-TR" dirty="0" smtClean="0">
                <a:latin typeface="Agency FB" pitchFamily="34" charset="0"/>
              </a:rPr>
              <a:t>duyarlar.</a:t>
            </a:r>
          </a:p>
          <a:p>
            <a:pPr algn="just">
              <a:buNone/>
            </a:pPr>
            <a:endParaRPr lang="tr-TR" dirty="0" smtClean="0">
              <a:latin typeface="Agency FB" pitchFamily="34" charset="0"/>
            </a:endParaRPr>
          </a:p>
          <a:p>
            <a:pPr algn="just">
              <a:buNone/>
            </a:pPr>
            <a:r>
              <a:rPr lang="tr-TR" dirty="0" smtClean="0">
                <a:latin typeface="Agency FB" pitchFamily="34" charset="0"/>
              </a:rPr>
              <a:t>	</a:t>
            </a:r>
            <a:r>
              <a:rPr lang="tr-TR" dirty="0" smtClean="0">
                <a:latin typeface="Agency FB" pitchFamily="34" charset="0"/>
              </a:rPr>
              <a:t>	</a:t>
            </a:r>
            <a:r>
              <a:rPr lang="tr-TR" dirty="0" smtClean="0">
                <a:latin typeface="Agency FB" pitchFamily="34" charset="0"/>
              </a:rPr>
              <a:t>Örneğin </a:t>
            </a:r>
            <a:r>
              <a:rPr lang="tr-TR" dirty="0" smtClean="0">
                <a:latin typeface="Agency FB" pitchFamily="34" charset="0"/>
              </a:rPr>
              <a:t>kötü geçen bir deneme sınavının ardından çocuğunuz kendisini iyi hissetmiyorsa, direkt sınavdaki hatalarından bahsetmek yerine önce onu sakinleştirmeyi, sabrederse bunların üstesinden gelebileceğini hatırlatmalısınız. Tabii ki yeri geldiğinde çocuğunuzun eksiklerini, yanlışlarını konuşmalısınız ancak bu konuşmalar çocuğunuz duygusal anlamda hazır değilken olmamalı. Yoksa daha kötü bir sonuç alabilirsiniz.</a:t>
            </a:r>
          </a:p>
          <a:p>
            <a:pPr algn="just"/>
            <a:endParaRPr lang="tr-TR" dirty="0">
              <a:latin typeface="Agency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71546"/>
            <a:ext cx="8229600" cy="1066800"/>
          </a:xfrm>
        </p:spPr>
        <p:txBody>
          <a:bodyPr>
            <a:normAutofit fontScale="90000"/>
          </a:bodyPr>
          <a:lstStyle/>
          <a:p>
            <a:pPr algn="ctr"/>
            <a:r>
              <a:rPr lang="tr-TR" b="1" dirty="0" err="1" smtClean="0">
                <a:solidFill>
                  <a:srgbClr val="C00000"/>
                </a:solidFill>
                <a:latin typeface="Algerian" pitchFamily="82" charset="0"/>
              </a:rPr>
              <a:t>ÇocuĞunuz</a:t>
            </a:r>
            <a:r>
              <a:rPr lang="tr-TR" b="1" dirty="0" smtClean="0">
                <a:solidFill>
                  <a:srgbClr val="C00000"/>
                </a:solidFill>
                <a:latin typeface="Algerian" pitchFamily="82" charset="0"/>
              </a:rPr>
              <a:t> </a:t>
            </a:r>
            <a:r>
              <a:rPr lang="tr-TR" b="1" dirty="0" smtClean="0">
                <a:solidFill>
                  <a:srgbClr val="C00000"/>
                </a:solidFill>
                <a:latin typeface="Algerian" pitchFamily="82" charset="0"/>
              </a:rPr>
              <a:t>rahat </a:t>
            </a:r>
            <a:r>
              <a:rPr lang="tr-TR" b="1" dirty="0" err="1" smtClean="0">
                <a:solidFill>
                  <a:srgbClr val="C00000"/>
                </a:solidFill>
                <a:latin typeface="Algerian" pitchFamily="82" charset="0"/>
              </a:rPr>
              <a:t>ettİĞİ</a:t>
            </a:r>
            <a:r>
              <a:rPr lang="tr-TR" b="1" dirty="0" smtClean="0">
                <a:solidFill>
                  <a:srgbClr val="C00000"/>
                </a:solidFill>
                <a:latin typeface="Algerian" pitchFamily="82" charset="0"/>
              </a:rPr>
              <a:t> </a:t>
            </a:r>
            <a:r>
              <a:rPr lang="tr-TR" b="1" dirty="0" smtClean="0">
                <a:solidFill>
                  <a:srgbClr val="C00000"/>
                </a:solidFill>
                <a:latin typeface="Algerian" pitchFamily="82" charset="0"/>
              </a:rPr>
              <a:t>sürece onun </a:t>
            </a:r>
            <a:r>
              <a:rPr lang="tr-TR" b="1" dirty="0" err="1" smtClean="0">
                <a:solidFill>
                  <a:srgbClr val="C00000"/>
                </a:solidFill>
                <a:latin typeface="Algerian" pitchFamily="82" charset="0"/>
              </a:rPr>
              <a:t>düzenİne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dahİl</a:t>
            </a:r>
            <a:r>
              <a:rPr lang="tr-TR" b="1" dirty="0" smtClean="0">
                <a:solidFill>
                  <a:srgbClr val="C00000"/>
                </a:solidFill>
                <a:latin typeface="Algerian" pitchFamily="82" charset="0"/>
              </a:rPr>
              <a:t> </a:t>
            </a:r>
            <a:r>
              <a:rPr lang="tr-TR" b="1" dirty="0" smtClean="0">
                <a:solidFill>
                  <a:srgbClr val="C00000"/>
                </a:solidFill>
                <a:latin typeface="Algerian" pitchFamily="82" charset="0"/>
              </a:rPr>
              <a:t>olun</a:t>
            </a:r>
            <a:br>
              <a:rPr lang="tr-TR" b="1"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104284"/>
            <a:ext cx="8229600" cy="4325112"/>
          </a:xfrm>
        </p:spPr>
        <p:txBody>
          <a:bodyPr>
            <a:normAutofit fontScale="92500" lnSpcReduction="10000"/>
          </a:bodyPr>
          <a:lstStyle/>
          <a:p>
            <a:pPr algn="just">
              <a:buNone/>
            </a:pPr>
            <a:r>
              <a:rPr lang="tr-TR" dirty="0" smtClean="0">
                <a:latin typeface="Agency FB" pitchFamily="34" charset="0"/>
              </a:rPr>
              <a:t>		Sınav </a:t>
            </a:r>
            <a:r>
              <a:rPr lang="tr-TR" dirty="0" smtClean="0">
                <a:latin typeface="Agency FB" pitchFamily="34" charset="0"/>
              </a:rPr>
              <a:t>senesinde her öğrencinin çalışma düzeni farklılık gösterir. Kimi öğrenciler sürekli denetlenmekten, birilerine ne yaptığını anlatmaktan verim alır. Başka bir grup ise tek başına, kimseye hesap vermeden çalışmayı tercih eder. Çocuğunuzun ne tür bir çalışmadan verim aldığını anlamaya </a:t>
            </a:r>
            <a:r>
              <a:rPr lang="tr-TR" dirty="0" smtClean="0">
                <a:latin typeface="Agency FB" pitchFamily="34" charset="0"/>
              </a:rPr>
              <a:t>çalışmalısınız.</a:t>
            </a:r>
          </a:p>
          <a:p>
            <a:pPr algn="just">
              <a:buNone/>
            </a:pPr>
            <a:endParaRPr lang="tr-TR" dirty="0" smtClean="0">
              <a:latin typeface="Agency FB" pitchFamily="34" charset="0"/>
            </a:endParaRPr>
          </a:p>
          <a:p>
            <a:pPr algn="just">
              <a:buNone/>
            </a:pPr>
            <a:r>
              <a:rPr lang="tr-TR" dirty="0" smtClean="0">
                <a:latin typeface="Agency FB" pitchFamily="34" charset="0"/>
              </a:rPr>
              <a:t>	</a:t>
            </a:r>
            <a:r>
              <a:rPr lang="tr-TR" dirty="0" smtClean="0">
                <a:latin typeface="Agency FB" pitchFamily="34" charset="0"/>
              </a:rPr>
              <a:t>	</a:t>
            </a:r>
            <a:r>
              <a:rPr lang="tr-TR" dirty="0" smtClean="0">
                <a:latin typeface="Agency FB" pitchFamily="34" charset="0"/>
              </a:rPr>
              <a:t>Eğer </a:t>
            </a:r>
            <a:r>
              <a:rPr lang="tr-TR" dirty="0" smtClean="0">
                <a:latin typeface="Agency FB" pitchFamily="34" charset="0"/>
              </a:rPr>
              <a:t>çocuğunuz planlarının kontrol edilmesine, çalışmalarının denetlenmesine ihtiyaç duyuyorsa bu sorumluluğu üstlenmeniz gerekir. Benzer şekilde çocuğunuz kendi kendine ilerleyerek daha çok verim alıyorsa, sürekli onu denetlemeye çalışmak ve ne yaptığını sorgulamak öğrencinin düzenini bozabilir.</a:t>
            </a:r>
          </a:p>
          <a:p>
            <a:pPr algn="just"/>
            <a:endParaRPr lang="tr-TR" dirty="0">
              <a:latin typeface="Agency FB"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err="1" smtClean="0">
                <a:solidFill>
                  <a:srgbClr val="C00000"/>
                </a:solidFill>
                <a:latin typeface="Algerian" pitchFamily="82" charset="0"/>
              </a:rPr>
              <a:t>SInav</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sürecİne</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hakİm</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olmasI</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gerekenİn</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çocuĞunuz</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olduĞunu</a:t>
            </a:r>
            <a:r>
              <a:rPr lang="tr-TR" b="1" dirty="0" smtClean="0">
                <a:solidFill>
                  <a:srgbClr val="C00000"/>
                </a:solidFill>
                <a:latin typeface="Algerian" pitchFamily="82" charset="0"/>
              </a:rPr>
              <a:t> </a:t>
            </a:r>
            <a:r>
              <a:rPr lang="tr-TR" b="1" dirty="0" err="1" smtClean="0">
                <a:solidFill>
                  <a:srgbClr val="C00000"/>
                </a:solidFill>
                <a:latin typeface="Algerian" pitchFamily="82" charset="0"/>
              </a:rPr>
              <a:t>unutmayIn</a:t>
            </a:r>
            <a:r>
              <a:rPr lang="tr-TR" b="1" dirty="0" smtClean="0">
                <a:solidFill>
                  <a:srgbClr val="C00000"/>
                </a:solidFill>
                <a:latin typeface="Algerian" pitchFamily="82" charset="0"/>
              </a:rPr>
              <a:t/>
            </a:r>
            <a:br>
              <a:rPr lang="tr-TR" b="1" dirty="0" smtClean="0">
                <a:solidFill>
                  <a:srgbClr val="C00000"/>
                </a:solidFill>
                <a:latin typeface="Algerian" pitchFamily="82" charset="0"/>
              </a:rPr>
            </a:br>
            <a:endParaRPr lang="tr-TR" dirty="0">
              <a:solidFill>
                <a:srgbClr val="C00000"/>
              </a:solidFill>
              <a:latin typeface="Algerian" pitchFamily="82" charset="0"/>
            </a:endParaRPr>
          </a:p>
        </p:txBody>
      </p:sp>
      <p:sp>
        <p:nvSpPr>
          <p:cNvPr id="3" name="2 İçerik Yer Tutucusu"/>
          <p:cNvSpPr>
            <a:spLocks noGrp="1"/>
          </p:cNvSpPr>
          <p:nvPr>
            <p:ph idx="1"/>
          </p:nvPr>
        </p:nvSpPr>
        <p:spPr>
          <a:xfrm>
            <a:off x="285720" y="2390036"/>
            <a:ext cx="8229600" cy="4325112"/>
          </a:xfrm>
        </p:spPr>
        <p:txBody>
          <a:bodyPr>
            <a:normAutofit fontScale="92500"/>
          </a:bodyPr>
          <a:lstStyle/>
          <a:p>
            <a:pPr algn="just">
              <a:buNone/>
            </a:pPr>
            <a:r>
              <a:rPr lang="tr-TR" dirty="0" smtClean="0">
                <a:latin typeface="Agency FB" pitchFamily="34" charset="0"/>
              </a:rPr>
              <a:t>		Hayat </a:t>
            </a:r>
            <a:r>
              <a:rPr lang="tr-TR" dirty="0" smtClean="0">
                <a:latin typeface="Agency FB" pitchFamily="34" charset="0"/>
              </a:rPr>
              <a:t>tecrübeniz genel olarak çocuğunuzdan çok daha fazla ve ona öğüt verme ihtiyacı hissediyorsunuz. Ancak söz konusu sınav olunca, çocukların sizden daha bilgili olmalarına saygı duymanız gerekiyor. Çocuğunuz öğretmenlerinden, arkadaşlarından, uzmanlardan sürekli bilgi ediniyor. Size de bu süreci biraz dışarıdan izlemek </a:t>
            </a:r>
            <a:r>
              <a:rPr lang="tr-TR" dirty="0" smtClean="0">
                <a:latin typeface="Agency FB" pitchFamily="34" charset="0"/>
              </a:rPr>
              <a:t>kalıyor.</a:t>
            </a:r>
          </a:p>
          <a:p>
            <a:pPr algn="just">
              <a:buNone/>
            </a:pPr>
            <a:endParaRPr lang="tr-TR" dirty="0" smtClean="0">
              <a:latin typeface="Agency FB" pitchFamily="34" charset="0"/>
            </a:endParaRPr>
          </a:p>
          <a:p>
            <a:pPr algn="just">
              <a:buNone/>
            </a:pPr>
            <a:r>
              <a:rPr lang="tr-TR" dirty="0" smtClean="0">
                <a:latin typeface="Agency FB" pitchFamily="34" charset="0"/>
              </a:rPr>
              <a:t>		Eğer </a:t>
            </a:r>
            <a:r>
              <a:rPr lang="tr-TR" dirty="0" smtClean="0">
                <a:latin typeface="Agency FB" pitchFamily="34" charset="0"/>
              </a:rPr>
              <a:t>sanki sınava hazırlanan sizmişsiniz gibi her şeyi kontrol altına almak ve çocuğunuzu yönetmek isterseniz bu bazen ters tepebilir. Çocuğunuzun edineceği bilgi ve deneyimlere saygı göstermeniz gerekir.</a:t>
            </a:r>
          </a:p>
          <a:p>
            <a:pPr algn="just"/>
            <a:endParaRPr lang="tr-TR" dirty="0">
              <a:latin typeface="Agency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103</TotalTime>
  <Words>144</Words>
  <PresentationFormat>Ekran Gösterisi (4:3)</PresentationFormat>
  <Paragraphs>111</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Şehir Hayatı</vt:lpstr>
      <vt:lpstr>SINAVA HAZIRLANAN ÖĞRENCİLERİN VELİLERİNİN TAKINMASI GEREKEN TUTUMLAR</vt:lpstr>
      <vt:lpstr>ANNE-BABA OLARAK KABUL EDİLMESİ GEREKENLER </vt:lpstr>
      <vt:lpstr>SINAVA HAZIRLANAN ÖĞRENCİNİN PSİKOLOJİSİ </vt:lpstr>
      <vt:lpstr>Slayt 4</vt:lpstr>
      <vt:lpstr>SINAVA HAZIRLIK SÜRECİNDE YAŞANAN SORUNLAR </vt:lpstr>
      <vt:lpstr>Slayt 6</vt:lpstr>
      <vt:lpstr>en önemlİ sorumluluk sakİnleŞtİrİcİ olmak </vt:lpstr>
      <vt:lpstr>ÇocuĞunuz rahat ettİĞİ sürece onun düzenİne dahİl olun </vt:lpstr>
      <vt:lpstr>SInav sürecİne hakİm olmasI gerekenİn çocuĞunuz olduĞunu unutmayIn </vt:lpstr>
      <vt:lpstr>ÇocuĞunuzun ergenlİk dönemİnde olduĞunu unutmayIn</vt:lpstr>
      <vt:lpstr>Ders çalIŞ demeyİn</vt:lpstr>
      <vt:lpstr>Negatİf motİvasyondan uzak durun</vt:lpstr>
      <vt:lpstr>GereĞİnden fazla fedakarlIktan kaçInIn ve bunlarI hatIrlatmayIn</vt:lpstr>
      <vt:lpstr>Kendİ hayatInIzI unutmayIn</vt:lpstr>
      <vt:lpstr>ÇocuĞunuzdan beklentİlerİnİzde gerçekçİ olmaya çalIŞIn</vt:lpstr>
      <vt:lpstr>anlayIŞlI ve destekleyİcİ davranIn</vt:lpstr>
      <vt:lpstr>ÇocuĞunuzu hİçbİr zaman baŞka çocuklarla kIyaslamayIn</vt:lpstr>
      <vt:lpstr>hedeflerİne ve hayallerİne saygI duyun </vt:lpstr>
      <vt:lpstr>OlaĞanüstü davranmayIn</vt:lpstr>
      <vt:lpstr>Sorumluluk ve özgüvenİn önemİ</vt:lpstr>
      <vt:lpstr>Sevgİyİ ŞartlI sunmayIn</vt:lpstr>
      <vt:lpstr>”Ya olmazsa?” sorusunu bİrlİkte yanItlayIn</vt:lpstr>
      <vt:lpstr>”Okursan hem kendİnİ hem de bİzİ kurtarIrsIn” türünde kahramanlIk rollerİ yüklemeyİn</vt:lpstr>
      <vt:lpstr>Ders çalIŞma davranIŞInI önemseyİn</vt:lpstr>
      <vt:lpstr>”Yasaklamak” yerİne “kIsItlamak”</vt:lpstr>
      <vt:lpstr>Güvenİn İfadesİ</vt:lpstr>
      <vt:lpstr>Bİlgİlİ olmaktan çok saĞlIklI olmak</vt:lpstr>
      <vt:lpstr>HazIra alIŞtIrmayIn</vt:lpstr>
      <vt:lpstr>Slayt 29</vt:lpstr>
      <vt:lpstr>Slayt 30</vt:lpstr>
      <vt:lpstr>Sınav stresİnİ kullanmasIna İzİn vermeyİn</vt:lpstr>
      <vt:lpstr>SInav yaŞamIn en önemlİ olayI deĞİl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11</cp:revision>
  <dcterms:created xsi:type="dcterms:W3CDTF">2021-09-13T08:23:24Z</dcterms:created>
  <dcterms:modified xsi:type="dcterms:W3CDTF">2021-09-13T18:52:21Z</dcterms:modified>
</cp:coreProperties>
</file>