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6"/>
  </p:notesMasterIdLst>
  <p:sldIdLst>
    <p:sldId id="283" r:id="rId2"/>
    <p:sldId id="282" r:id="rId3"/>
    <p:sldId id="286" r:id="rId4"/>
    <p:sldId id="287" r:id="rId5"/>
    <p:sldId id="292" r:id="rId6"/>
    <p:sldId id="294" r:id="rId7"/>
    <p:sldId id="297" r:id="rId8"/>
    <p:sldId id="299" r:id="rId9"/>
    <p:sldId id="262" r:id="rId10"/>
    <p:sldId id="367" r:id="rId11"/>
    <p:sldId id="263" r:id="rId12"/>
    <p:sldId id="265" r:id="rId13"/>
    <p:sldId id="266" r:id="rId14"/>
    <p:sldId id="267" r:id="rId15"/>
    <p:sldId id="268" r:id="rId16"/>
    <p:sldId id="306" r:id="rId17"/>
    <p:sldId id="269" r:id="rId18"/>
    <p:sldId id="358" r:id="rId19"/>
    <p:sldId id="270" r:id="rId20"/>
    <p:sldId id="368" r:id="rId21"/>
    <p:sldId id="347" r:id="rId22"/>
    <p:sldId id="350" r:id="rId23"/>
    <p:sldId id="351" r:id="rId24"/>
    <p:sldId id="354" r:id="rId25"/>
    <p:sldId id="271" r:id="rId26"/>
    <p:sldId id="312" r:id="rId27"/>
    <p:sldId id="313" r:id="rId28"/>
    <p:sldId id="314" r:id="rId29"/>
    <p:sldId id="315" r:id="rId30"/>
    <p:sldId id="274" r:id="rId31"/>
    <p:sldId id="276" r:id="rId32"/>
    <p:sldId id="328" r:id="rId33"/>
    <p:sldId id="277" r:id="rId34"/>
    <p:sldId id="365" r:id="rId35"/>
    <p:sldId id="280" r:id="rId36"/>
    <p:sldId id="369" r:id="rId37"/>
    <p:sldId id="370" r:id="rId38"/>
    <p:sldId id="362" r:id="rId39"/>
    <p:sldId id="357" r:id="rId40"/>
    <p:sldId id="337" r:id="rId41"/>
    <p:sldId id="326" r:id="rId42"/>
    <p:sldId id="320" r:id="rId43"/>
    <p:sldId id="323" r:id="rId44"/>
    <p:sldId id="281"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4705"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7186"/>
    </p:cViewPr>
  </p:outlineViewPr>
  <p:notesTextViewPr>
    <p:cViewPr>
      <p:scale>
        <a:sx n="100" d="100"/>
        <a:sy n="100" d="100"/>
      </p:scale>
      <p:origin x="0" y="0"/>
    </p:cViewPr>
  </p:notesTextViewPr>
  <p:sorterViewPr>
    <p:cViewPr>
      <p:scale>
        <a:sx n="128" d="100"/>
        <a:sy n="128"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ABEA0-C5FC-4F59-B56A-5293135B4C53}" type="datetimeFigureOut">
              <a:rPr lang="tr-TR" smtClean="0"/>
              <a:pPr/>
              <a:t>15.09.2021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23FD6-FB51-4D68-BFE6-B7471D0F1F4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81B5CD84-F560-4B42-A6BB-B2B352446F76}" type="slidenum">
              <a:rPr lang="tr-TR" smtClean="0"/>
              <a:pPr>
                <a:defRPr/>
              </a:pPr>
              <a:t>‹#›</a:t>
            </a:fld>
            <a:endParaRPr lang="tr-TR"/>
          </a:p>
        </p:txBody>
      </p:sp>
    </p:spTree>
    <p:extLst>
      <p:ext uri="{BB962C8B-B14F-4D97-AF65-F5344CB8AC3E}">
        <p14:creationId xmlns:p14="http://schemas.microsoft.com/office/powerpoint/2010/main" xmlns="" val="16256693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3931162F-B397-4F7D-A575-4929C84642AC}" type="slidenum">
              <a:rPr lang="tr-TR" smtClean="0"/>
              <a:pPr>
                <a:defRPr/>
              </a:pPr>
              <a:t>‹#›</a:t>
            </a:fld>
            <a:endParaRPr lang="tr-TR"/>
          </a:p>
        </p:txBody>
      </p:sp>
    </p:spTree>
    <p:extLst>
      <p:ext uri="{BB962C8B-B14F-4D97-AF65-F5344CB8AC3E}">
        <p14:creationId xmlns:p14="http://schemas.microsoft.com/office/powerpoint/2010/main" xmlns="" val="6733492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0EC8DC51-6010-48AC-8784-E4CED85F00DC}" type="slidenum">
              <a:rPr lang="tr-TR" smtClean="0"/>
              <a:pPr>
                <a:defRPr/>
              </a:pPr>
              <a:t>‹#›</a:t>
            </a:fld>
            <a:endParaRPr lang="tr-TR"/>
          </a:p>
        </p:txBody>
      </p:sp>
    </p:spTree>
    <p:extLst>
      <p:ext uri="{BB962C8B-B14F-4D97-AF65-F5344CB8AC3E}">
        <p14:creationId xmlns:p14="http://schemas.microsoft.com/office/powerpoint/2010/main" xmlns="" val="25481168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E873375F-C4E7-4E6E-8A17-26CC54C6F6CC}" type="slidenum">
              <a:rPr lang="tr-TR"/>
              <a:pPr>
                <a:defRPr/>
              </a:pPr>
              <a:t>‹#›</a:t>
            </a:fld>
            <a:endParaRPr lang="tr-TR"/>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C442FDA-0AD7-4E42-95EF-9B6B1AAF72CD}" type="slidenum">
              <a:rPr lang="tr-TR" smtClean="0"/>
              <a:pPr>
                <a:defRPr/>
              </a:pPr>
              <a:t>‹#›</a:t>
            </a:fld>
            <a:endParaRPr lang="tr-TR"/>
          </a:p>
        </p:txBody>
      </p:sp>
    </p:spTree>
    <p:extLst>
      <p:ext uri="{BB962C8B-B14F-4D97-AF65-F5344CB8AC3E}">
        <p14:creationId xmlns:p14="http://schemas.microsoft.com/office/powerpoint/2010/main" xmlns="" val="4007399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33F8AB5A-C7EE-4BF2-A7A3-91A876455BDC}" type="slidenum">
              <a:rPr lang="tr-TR" smtClean="0"/>
              <a:pPr>
                <a:defRPr/>
              </a:pPr>
              <a:t>‹#›</a:t>
            </a:fld>
            <a:endParaRPr lang="tr-TR"/>
          </a:p>
        </p:txBody>
      </p:sp>
    </p:spTree>
    <p:extLst>
      <p:ext uri="{BB962C8B-B14F-4D97-AF65-F5344CB8AC3E}">
        <p14:creationId xmlns:p14="http://schemas.microsoft.com/office/powerpoint/2010/main" xmlns="" val="25880638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906CCFD8-6ADC-4B7B-A158-1719DBFAE52E}" type="slidenum">
              <a:rPr lang="tr-TR" smtClean="0"/>
              <a:pPr>
                <a:defRPr/>
              </a:pPr>
              <a:t>‹#›</a:t>
            </a:fld>
            <a:endParaRPr lang="tr-TR"/>
          </a:p>
        </p:txBody>
      </p:sp>
    </p:spTree>
    <p:extLst>
      <p:ext uri="{BB962C8B-B14F-4D97-AF65-F5344CB8AC3E}">
        <p14:creationId xmlns:p14="http://schemas.microsoft.com/office/powerpoint/2010/main" xmlns="" val="806538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7CD527C0-D06A-44AB-B3BC-F41FCA2B319F}" type="slidenum">
              <a:rPr lang="tr-TR" smtClean="0"/>
              <a:pPr>
                <a:defRPr/>
              </a:pPr>
              <a:t>‹#›</a:t>
            </a:fld>
            <a:endParaRPr lang="tr-TR"/>
          </a:p>
        </p:txBody>
      </p:sp>
    </p:spTree>
    <p:extLst>
      <p:ext uri="{BB962C8B-B14F-4D97-AF65-F5344CB8AC3E}">
        <p14:creationId xmlns:p14="http://schemas.microsoft.com/office/powerpoint/2010/main" xmlns="" val="13025116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85860F03-77C2-4699-B03F-C0CEEC451F90}" type="slidenum">
              <a:rPr lang="tr-TR" smtClean="0"/>
              <a:pPr>
                <a:defRPr/>
              </a:pPr>
              <a:t>‹#›</a:t>
            </a:fld>
            <a:endParaRPr lang="tr-TR"/>
          </a:p>
        </p:txBody>
      </p:sp>
    </p:spTree>
    <p:extLst>
      <p:ext uri="{BB962C8B-B14F-4D97-AF65-F5344CB8AC3E}">
        <p14:creationId xmlns:p14="http://schemas.microsoft.com/office/powerpoint/2010/main" xmlns="" val="21186474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pPr>
              <a:defRPr/>
            </a:pPr>
            <a:fld id="{E8E2402B-49AB-4297-BCAE-62E4E69782D2}" type="slidenum">
              <a:rPr lang="tr-TR" smtClean="0"/>
              <a:pPr>
                <a:defRPr/>
              </a:pPr>
              <a:t>‹#›</a:t>
            </a:fld>
            <a:endParaRPr lang="tr-TR"/>
          </a:p>
        </p:txBody>
      </p:sp>
    </p:spTree>
    <p:extLst>
      <p:ext uri="{BB962C8B-B14F-4D97-AF65-F5344CB8AC3E}">
        <p14:creationId xmlns:p14="http://schemas.microsoft.com/office/powerpoint/2010/main" xmlns="" val="2110532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72D9C3F9-D05D-40DB-B031-945E2B6F8DA6}" type="slidenum">
              <a:rPr lang="tr-TR" smtClean="0"/>
              <a:pPr>
                <a:defRPr/>
              </a:pPr>
              <a:t>‹#›</a:t>
            </a:fld>
            <a:endParaRPr lang="tr-TR"/>
          </a:p>
        </p:txBody>
      </p:sp>
    </p:spTree>
    <p:extLst>
      <p:ext uri="{BB962C8B-B14F-4D97-AF65-F5344CB8AC3E}">
        <p14:creationId xmlns:p14="http://schemas.microsoft.com/office/powerpoint/2010/main" xmlns="" val="41572832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790D44E7-0CBF-46B1-A01A-04BA63C0FF76}" type="slidenum">
              <a:rPr lang="tr-TR" smtClean="0"/>
              <a:pPr>
                <a:defRPr/>
              </a:pPr>
              <a:t>‹#›</a:t>
            </a:fld>
            <a:endParaRPr lang="tr-TR"/>
          </a:p>
        </p:txBody>
      </p:sp>
    </p:spTree>
    <p:extLst>
      <p:ext uri="{BB962C8B-B14F-4D97-AF65-F5344CB8AC3E}">
        <p14:creationId xmlns:p14="http://schemas.microsoft.com/office/powerpoint/2010/main" xmlns="" val="20701381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E43381-4F81-4BE8-A765-D368848BA869}" type="slidenum">
              <a:rPr lang="tr-TR" smtClean="0"/>
              <a:pPr>
                <a:defRPr/>
              </a:pPr>
              <a:t>‹#›</a:t>
            </a:fld>
            <a:endParaRPr lang="tr-TR"/>
          </a:p>
        </p:txBody>
      </p:sp>
    </p:spTree>
    <p:extLst>
      <p:ext uri="{BB962C8B-B14F-4D97-AF65-F5344CB8AC3E}">
        <p14:creationId xmlns:p14="http://schemas.microsoft.com/office/powerpoint/2010/main" xmlns="" val="303247467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3" r:id="rId1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76" y="500050"/>
            <a:ext cx="8229600" cy="1143000"/>
          </a:xfrm>
        </p:spPr>
        <p:txBody>
          <a:bodyPr/>
          <a:lstStyle/>
          <a:p>
            <a:r>
              <a:rPr lang="tr-TR" b="1" dirty="0" err="1" smtClean="0">
                <a:solidFill>
                  <a:srgbClr val="002060"/>
                </a:solidFill>
                <a:latin typeface="Algerian" pitchFamily="82" charset="0"/>
              </a:rPr>
              <a:t>SInav</a:t>
            </a:r>
            <a:r>
              <a:rPr lang="tr-TR" b="1" dirty="0" smtClean="0">
                <a:solidFill>
                  <a:srgbClr val="002060"/>
                </a:solidFill>
                <a:latin typeface="Algerian" pitchFamily="82" charset="0"/>
              </a:rPr>
              <a:t> </a:t>
            </a:r>
            <a:r>
              <a:rPr lang="tr-TR" b="1" dirty="0" err="1" smtClean="0">
                <a:solidFill>
                  <a:srgbClr val="002060"/>
                </a:solidFill>
                <a:latin typeface="Algerian" pitchFamily="82" charset="0"/>
              </a:rPr>
              <a:t>Stratejİlerİ</a:t>
            </a:r>
            <a:endParaRPr lang="tr-TR" b="1" dirty="0">
              <a:solidFill>
                <a:srgbClr val="002060"/>
              </a:solidFill>
              <a:latin typeface="Algerian" pitchFamily="82" charset="0"/>
            </a:endParaRPr>
          </a:p>
        </p:txBody>
      </p:sp>
      <p:grpSp>
        <p:nvGrpSpPr>
          <p:cNvPr id="4" name="Group 4"/>
          <p:cNvGrpSpPr/>
          <p:nvPr/>
        </p:nvGrpSpPr>
        <p:grpSpPr>
          <a:xfrm>
            <a:off x="1857356" y="3000372"/>
            <a:ext cx="2143140" cy="3607219"/>
            <a:chOff x="999702" y="2525317"/>
            <a:chExt cx="2506642" cy="3607219"/>
          </a:xfrm>
        </p:grpSpPr>
        <p:sp>
          <p:nvSpPr>
            <p:cNvPr id="5" name="Freeform 13"/>
            <p:cNvSpPr>
              <a:spLocks/>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5"/>
            <p:cNvSpPr>
              <a:spLocks/>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6"/>
            <p:cNvSpPr>
              <a:spLocks/>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7"/>
            <p:cNvSpPr>
              <a:spLocks/>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9"/>
            <p:cNvSpPr>
              <a:spLocks/>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0"/>
            <p:cNvSpPr>
              <a:spLocks/>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
            <p:cNvSpPr>
              <a:spLocks/>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8"/>
            <p:cNvSpPr>
              <a:spLocks/>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9"/>
            <p:cNvSpPr>
              <a:spLocks/>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0"/>
            <p:cNvSpPr>
              <a:spLocks/>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1"/>
            <p:cNvSpPr>
              <a:spLocks/>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2"/>
            <p:cNvSpPr>
              <a:spLocks/>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3"/>
            <p:cNvSpPr>
              <a:spLocks/>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4"/>
            <p:cNvSpPr>
              <a:spLocks/>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5"/>
            <p:cNvSpPr>
              <a:spLocks/>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6"/>
            <p:cNvSpPr>
              <a:spLocks/>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7"/>
            <p:cNvSpPr>
              <a:spLocks/>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0"/>
            <p:cNvSpPr>
              <a:spLocks/>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0"/>
            <p:cNvSpPr>
              <a:spLocks/>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5"/>
          <p:cNvGrpSpPr/>
          <p:nvPr/>
        </p:nvGrpSpPr>
        <p:grpSpPr>
          <a:xfrm>
            <a:off x="3357554" y="2375254"/>
            <a:ext cx="2787942" cy="4197018"/>
            <a:chOff x="2993937" y="1939592"/>
            <a:chExt cx="2859380" cy="4197018"/>
          </a:xfrm>
        </p:grpSpPr>
        <p:sp>
          <p:nvSpPr>
            <p:cNvPr id="36" name="Rectangle 6"/>
            <p:cNvSpPr>
              <a:spLocks noChangeArrowheads="1"/>
            </p:cNvSpPr>
            <p:nvPr/>
          </p:nvSpPr>
          <p:spPr bwMode="auto">
            <a:xfrm>
              <a:off x="3012673" y="1973807"/>
              <a:ext cx="2819463" cy="254818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2993937" y="1939592"/>
              <a:ext cx="2859380" cy="76576"/>
            </a:xfrm>
            <a:custGeom>
              <a:avLst/>
              <a:gdLst>
                <a:gd name="T0" fmla="*/ 1484 w 1484"/>
                <a:gd name="T1" fmla="*/ 20 h 40"/>
                <a:gd name="T2" fmla="*/ 1464 w 1484"/>
                <a:gd name="T3" fmla="*/ 40 h 40"/>
                <a:gd name="T4" fmla="*/ 20 w 1484"/>
                <a:gd name="T5" fmla="*/ 40 h 40"/>
                <a:gd name="T6" fmla="*/ 0 w 1484"/>
                <a:gd name="T7" fmla="*/ 20 h 40"/>
                <a:gd name="T8" fmla="*/ 0 w 1484"/>
                <a:gd name="T9" fmla="*/ 20 h 40"/>
                <a:gd name="T10" fmla="*/ 20 w 1484"/>
                <a:gd name="T11" fmla="*/ 0 h 40"/>
                <a:gd name="T12" fmla="*/ 1464 w 1484"/>
                <a:gd name="T13" fmla="*/ 0 h 40"/>
                <a:gd name="T14" fmla="*/ 1484 w 1484"/>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0">
                  <a:moveTo>
                    <a:pt x="1484" y="20"/>
                  </a:moveTo>
                  <a:cubicBezTo>
                    <a:pt x="1484" y="31"/>
                    <a:pt x="1475" y="40"/>
                    <a:pt x="1464" y="40"/>
                  </a:cubicBezTo>
                  <a:cubicBezTo>
                    <a:pt x="20" y="40"/>
                    <a:pt x="20" y="40"/>
                    <a:pt x="20" y="40"/>
                  </a:cubicBezTo>
                  <a:cubicBezTo>
                    <a:pt x="9" y="40"/>
                    <a:pt x="0" y="31"/>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2993937" y="4482894"/>
              <a:ext cx="2859380" cy="79020"/>
            </a:xfrm>
            <a:custGeom>
              <a:avLst/>
              <a:gdLst>
                <a:gd name="T0" fmla="*/ 1484 w 1484"/>
                <a:gd name="T1" fmla="*/ 20 h 41"/>
                <a:gd name="T2" fmla="*/ 1464 w 1484"/>
                <a:gd name="T3" fmla="*/ 41 h 41"/>
                <a:gd name="T4" fmla="*/ 20 w 1484"/>
                <a:gd name="T5" fmla="*/ 41 h 41"/>
                <a:gd name="T6" fmla="*/ 0 w 1484"/>
                <a:gd name="T7" fmla="*/ 20 h 41"/>
                <a:gd name="T8" fmla="*/ 0 w 1484"/>
                <a:gd name="T9" fmla="*/ 20 h 41"/>
                <a:gd name="T10" fmla="*/ 20 w 1484"/>
                <a:gd name="T11" fmla="*/ 0 h 41"/>
                <a:gd name="T12" fmla="*/ 1464 w 1484"/>
                <a:gd name="T13" fmla="*/ 0 h 41"/>
                <a:gd name="T14" fmla="*/ 1484 w 1484"/>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1">
                  <a:moveTo>
                    <a:pt x="1484" y="20"/>
                  </a:moveTo>
                  <a:cubicBezTo>
                    <a:pt x="1484" y="32"/>
                    <a:pt x="1475" y="41"/>
                    <a:pt x="1464" y="41"/>
                  </a:cubicBezTo>
                  <a:cubicBezTo>
                    <a:pt x="20" y="41"/>
                    <a:pt x="20" y="41"/>
                    <a:pt x="20" y="41"/>
                  </a:cubicBezTo>
                  <a:cubicBezTo>
                    <a:pt x="9" y="41"/>
                    <a:pt x="0" y="32"/>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4385339" y="4482894"/>
              <a:ext cx="76576" cy="1653716"/>
            </a:xfrm>
            <a:custGeom>
              <a:avLst/>
              <a:gdLst>
                <a:gd name="T0" fmla="*/ 20 w 40"/>
                <a:gd name="T1" fmla="*/ 858 h 858"/>
                <a:gd name="T2" fmla="*/ 0 w 40"/>
                <a:gd name="T3" fmla="*/ 838 h 858"/>
                <a:gd name="T4" fmla="*/ 0 w 40"/>
                <a:gd name="T5" fmla="*/ 20 h 858"/>
                <a:gd name="T6" fmla="*/ 20 w 40"/>
                <a:gd name="T7" fmla="*/ 0 h 858"/>
                <a:gd name="T8" fmla="*/ 20 w 40"/>
                <a:gd name="T9" fmla="*/ 0 h 858"/>
                <a:gd name="T10" fmla="*/ 40 w 40"/>
                <a:gd name="T11" fmla="*/ 20 h 858"/>
                <a:gd name="T12" fmla="*/ 40 w 40"/>
                <a:gd name="T13" fmla="*/ 838 h 858"/>
                <a:gd name="T14" fmla="*/ 20 w 40"/>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58">
                  <a:moveTo>
                    <a:pt x="20" y="858"/>
                  </a:moveTo>
                  <a:cubicBezTo>
                    <a:pt x="9" y="858"/>
                    <a:pt x="0" y="849"/>
                    <a:pt x="0" y="838"/>
                  </a:cubicBezTo>
                  <a:cubicBezTo>
                    <a:pt x="0" y="20"/>
                    <a:pt x="0" y="20"/>
                    <a:pt x="0" y="20"/>
                  </a:cubicBezTo>
                  <a:cubicBezTo>
                    <a:pt x="0" y="9"/>
                    <a:pt x="9" y="0"/>
                    <a:pt x="20" y="0"/>
                  </a:cubicBezTo>
                  <a:cubicBezTo>
                    <a:pt x="20" y="0"/>
                    <a:pt x="20" y="0"/>
                    <a:pt x="20" y="0"/>
                  </a:cubicBezTo>
                  <a:cubicBezTo>
                    <a:pt x="31" y="0"/>
                    <a:pt x="40" y="9"/>
                    <a:pt x="40" y="20"/>
                  </a:cubicBezTo>
                  <a:cubicBezTo>
                    <a:pt x="40" y="838"/>
                    <a:pt x="40" y="838"/>
                    <a:pt x="40" y="838"/>
                  </a:cubicBezTo>
                  <a:cubicBezTo>
                    <a:pt x="40" y="849"/>
                    <a:pt x="31" y="858"/>
                    <a:pt x="20" y="85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4737263" y="4513850"/>
              <a:ext cx="553139" cy="1591804"/>
            </a:xfrm>
            <a:custGeom>
              <a:avLst/>
              <a:gdLst>
                <a:gd name="T0" fmla="*/ 270 w 287"/>
                <a:gd name="T1" fmla="*/ 823 h 826"/>
                <a:gd name="T2" fmla="*/ 245 w 287"/>
                <a:gd name="T3" fmla="*/ 809 h 826"/>
                <a:gd name="T4" fmla="*/ 3 w 287"/>
                <a:gd name="T5" fmla="*/ 29 h 826"/>
                <a:gd name="T6" fmla="*/ 16 w 287"/>
                <a:gd name="T7" fmla="*/ 4 h 826"/>
                <a:gd name="T8" fmla="*/ 16 w 287"/>
                <a:gd name="T9" fmla="*/ 4 h 826"/>
                <a:gd name="T10" fmla="*/ 41 w 287"/>
                <a:gd name="T11" fmla="*/ 17 h 826"/>
                <a:gd name="T12" fmla="*/ 283 w 287"/>
                <a:gd name="T13" fmla="*/ 798 h 826"/>
                <a:gd name="T14" fmla="*/ 270 w 287"/>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826">
                  <a:moveTo>
                    <a:pt x="270" y="823"/>
                  </a:moveTo>
                  <a:cubicBezTo>
                    <a:pt x="260" y="826"/>
                    <a:pt x="248" y="820"/>
                    <a:pt x="245" y="809"/>
                  </a:cubicBezTo>
                  <a:cubicBezTo>
                    <a:pt x="3" y="29"/>
                    <a:pt x="3" y="29"/>
                    <a:pt x="3" y="29"/>
                  </a:cubicBezTo>
                  <a:cubicBezTo>
                    <a:pt x="0" y="18"/>
                    <a:pt x="6" y="7"/>
                    <a:pt x="16" y="4"/>
                  </a:cubicBezTo>
                  <a:cubicBezTo>
                    <a:pt x="16" y="4"/>
                    <a:pt x="16" y="4"/>
                    <a:pt x="16" y="4"/>
                  </a:cubicBezTo>
                  <a:cubicBezTo>
                    <a:pt x="27" y="0"/>
                    <a:pt x="38" y="6"/>
                    <a:pt x="41" y="17"/>
                  </a:cubicBezTo>
                  <a:cubicBezTo>
                    <a:pt x="283" y="798"/>
                    <a:pt x="283" y="798"/>
                    <a:pt x="283" y="798"/>
                  </a:cubicBezTo>
                  <a:cubicBezTo>
                    <a:pt x="287" y="808"/>
                    <a:pt x="281" y="819"/>
                    <a:pt x="270"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3569886" y="4513850"/>
              <a:ext cx="554769" cy="1591804"/>
            </a:xfrm>
            <a:custGeom>
              <a:avLst/>
              <a:gdLst>
                <a:gd name="T0" fmla="*/ 17 w 288"/>
                <a:gd name="T1" fmla="*/ 823 h 826"/>
                <a:gd name="T2" fmla="*/ 42 w 288"/>
                <a:gd name="T3" fmla="*/ 809 h 826"/>
                <a:gd name="T4" fmla="*/ 284 w 288"/>
                <a:gd name="T5" fmla="*/ 29 h 826"/>
                <a:gd name="T6" fmla="*/ 271 w 288"/>
                <a:gd name="T7" fmla="*/ 4 h 826"/>
                <a:gd name="T8" fmla="*/ 271 w 288"/>
                <a:gd name="T9" fmla="*/ 4 h 826"/>
                <a:gd name="T10" fmla="*/ 246 w 288"/>
                <a:gd name="T11" fmla="*/ 17 h 826"/>
                <a:gd name="T12" fmla="*/ 4 w 288"/>
                <a:gd name="T13" fmla="*/ 798 h 826"/>
                <a:gd name="T14" fmla="*/ 17 w 288"/>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826">
                  <a:moveTo>
                    <a:pt x="17" y="823"/>
                  </a:moveTo>
                  <a:cubicBezTo>
                    <a:pt x="28" y="826"/>
                    <a:pt x="39" y="820"/>
                    <a:pt x="42" y="809"/>
                  </a:cubicBezTo>
                  <a:cubicBezTo>
                    <a:pt x="284" y="29"/>
                    <a:pt x="284" y="29"/>
                    <a:pt x="284" y="29"/>
                  </a:cubicBezTo>
                  <a:cubicBezTo>
                    <a:pt x="288" y="18"/>
                    <a:pt x="282" y="7"/>
                    <a:pt x="271" y="4"/>
                  </a:cubicBezTo>
                  <a:cubicBezTo>
                    <a:pt x="271" y="4"/>
                    <a:pt x="271" y="4"/>
                    <a:pt x="271" y="4"/>
                  </a:cubicBezTo>
                  <a:cubicBezTo>
                    <a:pt x="260" y="0"/>
                    <a:pt x="249" y="6"/>
                    <a:pt x="246" y="17"/>
                  </a:cubicBezTo>
                  <a:cubicBezTo>
                    <a:pt x="4" y="798"/>
                    <a:pt x="4" y="798"/>
                    <a:pt x="4" y="798"/>
                  </a:cubicBezTo>
                  <a:cubicBezTo>
                    <a:pt x="0" y="808"/>
                    <a:pt x="6" y="819"/>
                    <a:pt x="17"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02"/>
            <p:cNvSpPr>
              <a:spLocks noEditPoints="1"/>
            </p:cNvSpPr>
            <p:nvPr/>
          </p:nvSpPr>
          <p:spPr bwMode="auto">
            <a:xfrm>
              <a:off x="3570217" y="338316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3" name="Freeform 103"/>
            <p:cNvSpPr>
              <a:spLocks noEditPoints="1"/>
            </p:cNvSpPr>
            <p:nvPr/>
          </p:nvSpPr>
          <p:spPr bwMode="auto">
            <a:xfrm>
              <a:off x="3547945" y="2763744"/>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4" name="Freeform 104"/>
            <p:cNvSpPr>
              <a:spLocks noEditPoints="1"/>
            </p:cNvSpPr>
            <p:nvPr/>
          </p:nvSpPr>
          <p:spPr bwMode="auto">
            <a:xfrm>
              <a:off x="3547945" y="220435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5" name="Rectangle 105"/>
            <p:cNvSpPr/>
            <p:nvPr/>
          </p:nvSpPr>
          <p:spPr>
            <a:xfrm>
              <a:off x="4082451" y="2124030"/>
              <a:ext cx="568041" cy="307777"/>
            </a:xfrm>
            <a:prstGeom prst="rect">
              <a:avLst/>
            </a:prstGeom>
          </p:spPr>
          <p:txBody>
            <a:bodyPr wrap="none">
              <a:spAutoFit/>
            </a:bodyPr>
            <a:lstStyle/>
            <a:p>
              <a:r>
                <a:rPr lang="tr-TR" sz="1400" dirty="0" smtClean="0">
                  <a:solidFill>
                    <a:schemeClr val="tx1">
                      <a:lumMod val="90000"/>
                      <a:lumOff val="10000"/>
                    </a:schemeClr>
                  </a:solidFill>
                </a:rPr>
                <a:t>Sınav</a:t>
              </a:r>
              <a:endParaRPr lang="en-US" sz="1400" dirty="0">
                <a:solidFill>
                  <a:schemeClr val="tx1">
                    <a:lumMod val="90000"/>
                    <a:lumOff val="10000"/>
                  </a:schemeClr>
                </a:solidFill>
              </a:endParaRPr>
            </a:p>
          </p:txBody>
        </p:sp>
        <p:sp>
          <p:nvSpPr>
            <p:cNvPr id="46" name="Rectangle 106"/>
            <p:cNvSpPr/>
            <p:nvPr/>
          </p:nvSpPr>
          <p:spPr>
            <a:xfrm>
              <a:off x="4082450" y="3908777"/>
              <a:ext cx="677493" cy="307777"/>
            </a:xfrm>
            <a:prstGeom prst="rect">
              <a:avLst/>
            </a:prstGeom>
          </p:spPr>
          <p:txBody>
            <a:bodyPr wrap="none">
              <a:spAutoFit/>
            </a:bodyPr>
            <a:lstStyle/>
            <a:p>
              <a:r>
                <a:rPr lang="tr-TR" sz="1400" dirty="0" smtClean="0">
                  <a:solidFill>
                    <a:schemeClr val="tx1">
                      <a:lumMod val="90000"/>
                      <a:lumOff val="10000"/>
                    </a:schemeClr>
                  </a:solidFill>
                </a:rPr>
                <a:t>Zaman</a:t>
              </a:r>
              <a:endParaRPr lang="en-US" sz="1400" dirty="0">
                <a:solidFill>
                  <a:schemeClr val="tx1">
                    <a:lumMod val="90000"/>
                    <a:lumOff val="10000"/>
                  </a:schemeClr>
                </a:solidFill>
              </a:endParaRPr>
            </a:p>
          </p:txBody>
        </p:sp>
        <p:sp>
          <p:nvSpPr>
            <p:cNvPr id="47" name="Rectangle 107"/>
            <p:cNvSpPr/>
            <p:nvPr/>
          </p:nvSpPr>
          <p:spPr>
            <a:xfrm>
              <a:off x="4082451" y="2691212"/>
              <a:ext cx="564001" cy="307777"/>
            </a:xfrm>
            <a:prstGeom prst="rect">
              <a:avLst/>
            </a:prstGeom>
          </p:spPr>
          <p:txBody>
            <a:bodyPr wrap="none">
              <a:spAutoFit/>
            </a:bodyPr>
            <a:lstStyle/>
            <a:p>
              <a:r>
                <a:rPr lang="tr-TR" sz="1400" dirty="0" smtClean="0">
                  <a:solidFill>
                    <a:schemeClr val="tx1">
                      <a:lumMod val="90000"/>
                      <a:lumOff val="10000"/>
                    </a:schemeClr>
                  </a:solidFill>
                </a:rPr>
                <a:t>Kaygı</a:t>
              </a:r>
              <a:endParaRPr lang="en-US" sz="1400" dirty="0">
                <a:solidFill>
                  <a:schemeClr val="tx1">
                    <a:lumMod val="90000"/>
                    <a:lumOff val="10000"/>
                  </a:schemeClr>
                </a:solidFill>
              </a:endParaRPr>
            </a:p>
          </p:txBody>
        </p:sp>
        <p:sp>
          <p:nvSpPr>
            <p:cNvPr id="48" name="Freeform 108"/>
            <p:cNvSpPr>
              <a:spLocks noEditPoints="1"/>
            </p:cNvSpPr>
            <p:nvPr/>
          </p:nvSpPr>
          <p:spPr bwMode="auto">
            <a:xfrm>
              <a:off x="3617613" y="3952030"/>
              <a:ext cx="309113" cy="31699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9" name="Rectangle 109"/>
            <p:cNvSpPr/>
            <p:nvPr/>
          </p:nvSpPr>
          <p:spPr>
            <a:xfrm>
              <a:off x="3986198" y="3307498"/>
              <a:ext cx="1037463" cy="307777"/>
            </a:xfrm>
            <a:prstGeom prst="rect">
              <a:avLst/>
            </a:prstGeom>
          </p:spPr>
          <p:txBody>
            <a:bodyPr wrap="none">
              <a:spAutoFit/>
            </a:bodyPr>
            <a:lstStyle/>
            <a:p>
              <a:r>
                <a:rPr lang="tr-TR" sz="1400" dirty="0" smtClean="0">
                  <a:solidFill>
                    <a:schemeClr val="tx1">
                      <a:lumMod val="90000"/>
                      <a:lumOff val="10000"/>
                    </a:schemeClr>
                  </a:solidFill>
                </a:rPr>
                <a:t>Motivasyon</a:t>
              </a:r>
              <a:endParaRPr lang="en-US" sz="1400" dirty="0">
                <a:solidFill>
                  <a:schemeClr val="tx1">
                    <a:lumMod val="90000"/>
                    <a:lumOff val="10000"/>
                  </a:schemeClr>
                </a:solidFill>
              </a:endParaRPr>
            </a:p>
          </p:txBody>
        </p:sp>
      </p:grpSp>
      <p:pic>
        <p:nvPicPr>
          <p:cNvPr id="52" name="51 Resim" descr="Resim1.png"/>
          <p:cNvPicPr>
            <a:picLocks noChangeAspect="1"/>
          </p:cNvPicPr>
          <p:nvPr/>
        </p:nvPicPr>
        <p:blipFill>
          <a:blip r:embed="rId2"/>
          <a:stretch>
            <a:fillRect/>
          </a:stretch>
        </p:blipFill>
        <p:spPr>
          <a:xfrm>
            <a:off x="6345315" y="1571612"/>
            <a:ext cx="1870023" cy="1853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 name="52 Resim" descr="ram amblem.jpg"/>
          <p:cNvPicPr>
            <a:picLocks noChangeAspect="1"/>
          </p:cNvPicPr>
          <p:nvPr/>
        </p:nvPicPr>
        <p:blipFill>
          <a:blip r:embed="rId3" cstate="print"/>
          <a:stretch>
            <a:fillRect/>
          </a:stretch>
        </p:blipFill>
        <p:spPr>
          <a:xfrm>
            <a:off x="-32" y="1500174"/>
            <a:ext cx="2000264" cy="2000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142908" y="1547841"/>
            <a:ext cx="5214942" cy="5953125"/>
          </a:xfrm>
        </p:spPr>
        <p:txBody>
          <a:bodyPr>
            <a:normAutofit/>
          </a:bodyPr>
          <a:lstStyle/>
          <a:p>
            <a:pPr algn="ctr">
              <a:buNone/>
            </a:pPr>
            <a:r>
              <a:rPr lang="tr-TR" altLang="tr-TR" sz="2400" b="1" dirty="0" smtClean="0">
                <a:latin typeface="Agency FB" pitchFamily="34" charset="0"/>
                <a:ea typeface="Gungsuh" panose="02030600000101010101" pitchFamily="18" charset="-127"/>
              </a:rPr>
              <a:t>	Test </a:t>
            </a:r>
            <a:r>
              <a:rPr lang="tr-TR" altLang="tr-TR" sz="2400" b="1" dirty="0" smtClean="0">
                <a:latin typeface="Agency FB" pitchFamily="34" charset="0"/>
                <a:ea typeface="Gungsuh" panose="02030600000101010101" pitchFamily="18" charset="-127"/>
              </a:rPr>
              <a:t>tekniğine dayalı </a:t>
            </a:r>
            <a:r>
              <a:rPr lang="tr-TR" altLang="tr-TR" sz="2400" b="1" dirty="0" smtClean="0">
                <a:latin typeface="Agency FB" pitchFamily="34" charset="0"/>
                <a:ea typeface="Gungsuh" panose="02030600000101010101" pitchFamily="18" charset="-127"/>
              </a:rPr>
              <a:t>sınavlarda başarısızlığın </a:t>
            </a:r>
            <a:r>
              <a:rPr lang="tr-TR" altLang="tr-TR" sz="2400" b="1" dirty="0" smtClean="0">
                <a:latin typeface="Agency FB" pitchFamily="34" charset="0"/>
                <a:ea typeface="Gungsuh" panose="02030600000101010101" pitchFamily="18" charset="-127"/>
              </a:rPr>
              <a:t>nedeni bilgi eksikliğinin yanında, sorulara yaklaşım tarzından veya soru stiline aşina olmamaktan da kaynaklanır. </a:t>
            </a:r>
            <a:endParaRPr lang="tr-TR" altLang="tr-TR" sz="2400" b="1" dirty="0" smtClean="0">
              <a:latin typeface="Agency FB" pitchFamily="34" charset="0"/>
              <a:ea typeface="Gungsuh" panose="02030600000101010101" pitchFamily="18" charset="-127"/>
            </a:endParaRPr>
          </a:p>
          <a:p>
            <a:pPr algn="ctr">
              <a:buNone/>
            </a:pPr>
            <a:endParaRPr lang="tr-TR" altLang="tr-TR" sz="2400" b="1" dirty="0" smtClean="0">
              <a:latin typeface="Agency FB" pitchFamily="34" charset="0"/>
              <a:ea typeface="Gungsuh" panose="02030600000101010101" pitchFamily="18" charset="-127"/>
            </a:endParaRPr>
          </a:p>
          <a:p>
            <a:pPr algn="ctr">
              <a:buNone/>
            </a:pPr>
            <a:r>
              <a:rPr lang="tr-TR" altLang="tr-TR" sz="2400" b="1" dirty="0" smtClean="0">
                <a:latin typeface="Agency FB" pitchFamily="34" charset="0"/>
                <a:ea typeface="Gungsuh" panose="02030600000101010101" pitchFamily="18" charset="-127"/>
              </a:rPr>
              <a:t>	</a:t>
            </a:r>
            <a:r>
              <a:rPr lang="tr-TR" altLang="tr-TR" sz="2400" b="1" dirty="0" smtClean="0">
                <a:latin typeface="Agency FB" pitchFamily="34" charset="0"/>
                <a:ea typeface="Gungsuh" panose="02030600000101010101" pitchFamily="18" charset="-127"/>
              </a:rPr>
              <a:t>Test </a:t>
            </a:r>
            <a:r>
              <a:rPr lang="tr-TR" altLang="tr-TR" sz="2400" b="1" dirty="0" smtClean="0">
                <a:latin typeface="Agency FB" pitchFamily="34" charset="0"/>
                <a:ea typeface="Gungsuh" panose="02030600000101010101" pitchFamily="18" charset="-127"/>
              </a:rPr>
              <a:t>tecrübesi sınav sonucunu etkileyen en önemli etkenlerdendir</a:t>
            </a:r>
            <a:r>
              <a:rPr lang="tr-TR" altLang="tr-TR" sz="2400" b="1" dirty="0" smtClean="0">
                <a:latin typeface="Agency FB" pitchFamily="34" charset="0"/>
                <a:ea typeface="Gungsuh" panose="02030600000101010101" pitchFamily="18" charset="-127"/>
              </a:rPr>
              <a:t>.</a:t>
            </a:r>
          </a:p>
          <a:p>
            <a:pPr algn="ctr">
              <a:buNone/>
            </a:pPr>
            <a:endParaRPr lang="tr-TR" altLang="tr-TR" sz="2400" b="1" dirty="0" smtClean="0">
              <a:latin typeface="Agency FB" pitchFamily="34" charset="0"/>
              <a:ea typeface="Gungsuh" panose="02030600000101010101" pitchFamily="18" charset="-127"/>
            </a:endParaRPr>
          </a:p>
          <a:p>
            <a:pPr algn="ctr">
              <a:buNone/>
            </a:pPr>
            <a:r>
              <a:rPr lang="tr-TR" altLang="tr-TR" sz="2400" b="1" dirty="0" smtClean="0">
                <a:latin typeface="Agency FB" pitchFamily="34" charset="0"/>
                <a:ea typeface="Gungsuh" panose="02030600000101010101" pitchFamily="18" charset="-127"/>
              </a:rPr>
              <a:t>	Sınavdan </a:t>
            </a:r>
            <a:r>
              <a:rPr lang="tr-TR" altLang="tr-TR" sz="2400" b="1" dirty="0" smtClean="0">
                <a:latin typeface="Agency FB" pitchFamily="34" charset="0"/>
                <a:ea typeface="Gungsuh" panose="02030600000101010101" pitchFamily="18" charset="-127"/>
              </a:rPr>
              <a:t>önce çözülen  soruların oluşturduğu bilgi birikimi adayın sınavda başarılı olmasını sağlar. </a:t>
            </a:r>
          </a:p>
          <a:p>
            <a:pPr algn="ctr">
              <a:buNone/>
            </a:pPr>
            <a:endParaRPr lang="tr-TR" altLang="tr-TR" sz="2400" b="1" dirty="0" smtClean="0">
              <a:latin typeface="Agency FB" pitchFamily="34" charset="0"/>
              <a:ea typeface="Gungsuh" panose="02030600000101010101" pitchFamily="18" charset="-127"/>
            </a:endParaRP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9241" y="1531711"/>
            <a:ext cx="3097535" cy="5040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 y="413792"/>
            <a:ext cx="8229600" cy="1143000"/>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1</a:t>
            </a:r>
          </a:p>
        </p:txBody>
      </p:sp>
      <p:sp>
        <p:nvSpPr>
          <p:cNvPr id="12291" name="Rectangle 3"/>
          <p:cNvSpPr>
            <a:spLocks noGrp="1" noChangeArrowheads="1"/>
          </p:cNvSpPr>
          <p:nvPr>
            <p:ph idx="1"/>
          </p:nvPr>
        </p:nvSpPr>
        <p:spPr>
          <a:xfrm>
            <a:off x="-71470" y="2717599"/>
            <a:ext cx="5184576" cy="3783235"/>
          </a:xfrm>
        </p:spPr>
        <p:txBody>
          <a:bodyPr>
            <a:noAutofit/>
          </a:bodyPr>
          <a:lstStyle/>
          <a:p>
            <a:pPr algn="ctr">
              <a:lnSpc>
                <a:spcPct val="80000"/>
              </a:lnSpc>
              <a:buNone/>
            </a:pPr>
            <a:r>
              <a:rPr lang="tr-TR" altLang="tr-TR" sz="2800" b="1" dirty="0" smtClean="0">
                <a:latin typeface="Agency FB" pitchFamily="34" charset="0"/>
                <a:ea typeface="Gungsuh" panose="02030600000101010101" pitchFamily="18" charset="-127"/>
              </a:rPr>
              <a:t>	Bir </a:t>
            </a:r>
            <a:r>
              <a:rPr lang="tr-TR" altLang="tr-TR" sz="2800" b="1" dirty="0" smtClean="0">
                <a:latin typeface="Agency FB" pitchFamily="34" charset="0"/>
                <a:ea typeface="Gungsuh" panose="02030600000101010101" pitchFamily="18" charset="-127"/>
              </a:rPr>
              <a:t>konuyla ilgili soruları çözmeden önce o konuyu iyi öğrenmelisiniz. </a:t>
            </a:r>
            <a:endParaRPr lang="tr-TR" altLang="tr-TR" sz="2800" b="1" dirty="0" smtClean="0">
              <a:latin typeface="Agency FB" pitchFamily="34" charset="0"/>
              <a:ea typeface="Gungsuh" panose="02030600000101010101" pitchFamily="18" charset="-127"/>
            </a:endParaRPr>
          </a:p>
          <a:p>
            <a:pPr algn="ctr">
              <a:lnSpc>
                <a:spcPct val="80000"/>
              </a:lnSpc>
              <a:buNone/>
            </a:pPr>
            <a:endParaRPr lang="tr-TR" altLang="tr-TR" sz="2800" b="1" dirty="0" smtClean="0">
              <a:latin typeface="Agency FB" pitchFamily="34" charset="0"/>
              <a:ea typeface="Gungsuh" panose="02030600000101010101" pitchFamily="18" charset="-127"/>
            </a:endParaRPr>
          </a:p>
          <a:p>
            <a:pPr algn="ctr">
              <a:lnSpc>
                <a:spcPct val="80000"/>
              </a:lnSpc>
              <a:buNone/>
            </a:pPr>
            <a:r>
              <a:rPr lang="tr-TR" altLang="tr-TR" sz="2800" b="1" dirty="0" smtClean="0">
                <a:latin typeface="Agency FB" pitchFamily="34" charset="0"/>
                <a:ea typeface="Gungsuh" panose="02030600000101010101" pitchFamily="18" charset="-127"/>
              </a:rPr>
              <a:t>	Soru </a:t>
            </a:r>
            <a:r>
              <a:rPr lang="tr-TR" altLang="tr-TR" sz="2800" b="1" dirty="0" smtClean="0">
                <a:latin typeface="Agency FB" pitchFamily="34" charset="0"/>
                <a:ea typeface="Gungsuh" panose="02030600000101010101" pitchFamily="18" charset="-127"/>
              </a:rPr>
              <a:t>çözerek de öğrenip öğrenmediğinizi kontrol etmiş olursunuz.</a:t>
            </a:r>
          </a:p>
        </p:txBody>
      </p:sp>
      <p:pic>
        <p:nvPicPr>
          <p:cNvPr id="12292" name="Picture 5" descr="ders çalışmak"/>
          <p:cNvPicPr>
            <a:picLocks noChangeAspect="1" noChangeArrowheads="1"/>
          </p:cNvPicPr>
          <p:nvPr/>
        </p:nvPicPr>
        <p:blipFill>
          <a:blip r:embed="rId2">
            <a:lum contrast="12000"/>
            <a:extLst>
              <a:ext uri="{28A0092B-C50C-407E-A947-70E740481C1C}">
                <a14:useLocalDpi xmlns:a14="http://schemas.microsoft.com/office/drawing/2010/main" xmlns="" val="0"/>
              </a:ext>
            </a:extLst>
          </a:blip>
          <a:srcRect/>
          <a:stretch>
            <a:fillRect/>
          </a:stretch>
        </p:blipFill>
        <p:spPr bwMode="auto">
          <a:xfrm>
            <a:off x="5429276" y="1928802"/>
            <a:ext cx="2857500" cy="42148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2" y="543818"/>
            <a:ext cx="8229600" cy="940966"/>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a:t>
            </a:r>
          </a:p>
        </p:txBody>
      </p:sp>
      <p:sp>
        <p:nvSpPr>
          <p:cNvPr id="13315" name="Rectangle 3"/>
          <p:cNvSpPr>
            <a:spLocks noGrp="1" noChangeArrowheads="1"/>
          </p:cNvSpPr>
          <p:nvPr>
            <p:ph idx="1"/>
          </p:nvPr>
        </p:nvSpPr>
        <p:spPr>
          <a:xfrm>
            <a:off x="-214346" y="1857397"/>
            <a:ext cx="4464016" cy="4643437"/>
          </a:xfrm>
        </p:spPr>
        <p:txBody>
          <a:bodyPr>
            <a:normAutofit/>
          </a:bodyPr>
          <a:lstStyle/>
          <a:p>
            <a:pPr algn="ctr">
              <a:lnSpc>
                <a:spcPct val="150000"/>
              </a:lnSpc>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Soruları kendinize zaman tanıyarak çözün</a:t>
            </a:r>
            <a:r>
              <a:rPr lang="tr-TR" altLang="tr-TR" sz="2800" b="1" dirty="0" smtClean="0">
                <a:latin typeface="Agency FB" pitchFamily="34" charset="0"/>
                <a:ea typeface="Gungsuh" panose="02030600000101010101" pitchFamily="18" charset="-127"/>
              </a:rPr>
              <a:t>.</a:t>
            </a:r>
          </a:p>
          <a:p>
            <a:pPr algn="ctr">
              <a:lnSpc>
                <a:spcPct val="150000"/>
              </a:lnSpc>
              <a:buNone/>
            </a:pPr>
            <a:r>
              <a:rPr lang="tr-TR" altLang="tr-TR" sz="2800" b="1" dirty="0" smtClean="0">
                <a:latin typeface="Agency FB" pitchFamily="34" charset="0"/>
                <a:ea typeface="Gungsuh" panose="02030600000101010101" pitchFamily="18" charset="-127"/>
              </a:rPr>
              <a:t> </a:t>
            </a:r>
            <a:endParaRPr lang="tr-TR" altLang="tr-TR" sz="2800" b="1" dirty="0" smtClean="0">
              <a:latin typeface="Agency FB" pitchFamily="34" charset="0"/>
              <a:ea typeface="Gungsuh" panose="02030600000101010101" pitchFamily="18" charset="-127"/>
            </a:endParaRPr>
          </a:p>
          <a:p>
            <a:pPr algn="ctr" eaLnBrk="1" hangingPunct="1">
              <a:lnSpc>
                <a:spcPct val="150000"/>
              </a:lnSpc>
              <a:buFont typeface="Arial" charset="0"/>
              <a:buNone/>
            </a:pPr>
            <a:r>
              <a:rPr lang="tr-TR" altLang="tr-TR" sz="2800" b="1" dirty="0" smtClean="0">
                <a:latin typeface="Agency FB" pitchFamily="34" charset="0"/>
                <a:ea typeface="Gungsuh" panose="02030600000101010101" pitchFamily="18" charset="-127"/>
              </a:rPr>
              <a:t>  Çünkü gerçek sınav sadece bilginizi değil bilgi kullanma hızınızı da ölçmektedir. </a:t>
            </a:r>
          </a:p>
        </p:txBody>
      </p:sp>
      <p:pic>
        <p:nvPicPr>
          <p:cNvPr id="5" name="Picture 5" descr="başar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3401" y="1916832"/>
            <a:ext cx="4143375"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6512" y="485800"/>
            <a:ext cx="8229600" cy="1143000"/>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3</a:t>
            </a:r>
          </a:p>
        </p:txBody>
      </p:sp>
      <p:sp>
        <p:nvSpPr>
          <p:cNvPr id="14339" name="Rectangle 3"/>
          <p:cNvSpPr>
            <a:spLocks noGrp="1" noChangeArrowheads="1"/>
          </p:cNvSpPr>
          <p:nvPr>
            <p:ph idx="1"/>
          </p:nvPr>
        </p:nvSpPr>
        <p:spPr>
          <a:xfrm>
            <a:off x="-334804" y="2143145"/>
            <a:ext cx="6192688" cy="4143375"/>
          </a:xfrm>
        </p:spPr>
        <p:txBody>
          <a:bodyPr>
            <a:noAutofit/>
          </a:bodyPr>
          <a:lstStyle/>
          <a:p>
            <a:pPr algn="ctr">
              <a:lnSpc>
                <a:spcPct val="150000"/>
              </a:lnSpc>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Her </a:t>
            </a:r>
            <a:r>
              <a:rPr lang="tr-TR" altLang="tr-TR" sz="2800" b="1" dirty="0" smtClean="0">
                <a:latin typeface="Agency FB" pitchFamily="34" charset="0"/>
                <a:ea typeface="Gungsuh" panose="02030600000101010101" pitchFamily="18" charset="-127"/>
              </a:rPr>
              <a:t>sorunun size sınavda sorulabileceğini düşünerek yanıtlamaya çalışın. </a:t>
            </a:r>
            <a:endParaRPr lang="tr-TR" altLang="tr-TR" sz="2800" b="1" dirty="0" smtClean="0">
              <a:latin typeface="Agency FB" pitchFamily="34" charset="0"/>
              <a:ea typeface="Gungsuh" panose="02030600000101010101" pitchFamily="18" charset="-127"/>
            </a:endParaRPr>
          </a:p>
          <a:p>
            <a:pPr algn="ctr">
              <a:lnSpc>
                <a:spcPct val="150000"/>
              </a:lnSpc>
              <a:buNone/>
            </a:pPr>
            <a:endParaRPr lang="tr-TR" altLang="tr-TR" sz="2800" b="1" dirty="0" smtClean="0">
              <a:latin typeface="Agency FB" pitchFamily="34" charset="0"/>
              <a:ea typeface="Gungsuh" panose="02030600000101010101" pitchFamily="18" charset="-127"/>
            </a:endParaRPr>
          </a:p>
          <a:p>
            <a:pPr algn="ctr">
              <a:lnSpc>
                <a:spcPct val="150000"/>
              </a:lnSpc>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Çözemediğiniz </a:t>
            </a:r>
            <a:r>
              <a:rPr lang="tr-TR" altLang="tr-TR" sz="2800" b="1" dirty="0" smtClean="0">
                <a:latin typeface="Agency FB" pitchFamily="34" charset="0"/>
                <a:ea typeface="Gungsuh" panose="02030600000101010101" pitchFamily="18" charset="-127"/>
              </a:rPr>
              <a:t>veya  yanlış çözdüğünüz sorunun mutlaka doğru çözümünü öğrenin.</a:t>
            </a:r>
          </a:p>
        </p:txBody>
      </p:sp>
      <p:pic>
        <p:nvPicPr>
          <p:cNvPr id="4" name="Picture 8" descr="beyin ile ilgili görsel sonucu"/>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692" r="17712"/>
          <a:stretch/>
        </p:blipFill>
        <p:spPr bwMode="auto">
          <a:xfrm>
            <a:off x="5929322" y="2143116"/>
            <a:ext cx="2328700" cy="3714776"/>
          </a:xfrm>
          <a:prstGeom prst="ellipse">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4262" y="543818"/>
            <a:ext cx="8229600" cy="940966"/>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4</a:t>
            </a:r>
          </a:p>
        </p:txBody>
      </p:sp>
      <p:sp>
        <p:nvSpPr>
          <p:cNvPr id="15363" name="Rectangle 3"/>
          <p:cNvSpPr>
            <a:spLocks noGrp="1" noChangeArrowheads="1"/>
          </p:cNvSpPr>
          <p:nvPr>
            <p:ph idx="1"/>
          </p:nvPr>
        </p:nvSpPr>
        <p:spPr>
          <a:xfrm>
            <a:off x="393700" y="3100413"/>
            <a:ext cx="4178300" cy="3971925"/>
          </a:xfrm>
        </p:spPr>
        <p:txBody>
          <a:bodyPr>
            <a:normAutofit/>
          </a:bodyPr>
          <a:lstStyle/>
          <a:p>
            <a:pPr algn="ctr">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Soruyu </a:t>
            </a:r>
            <a:r>
              <a:rPr lang="tr-TR" altLang="tr-TR" sz="2800" b="1" dirty="0" smtClean="0">
                <a:latin typeface="Agency FB" pitchFamily="34" charset="0"/>
                <a:ea typeface="Gungsuh" panose="02030600000101010101" pitchFamily="18" charset="-127"/>
              </a:rPr>
              <a:t>çok fazla okuyarak zihninizi </a:t>
            </a:r>
            <a:r>
              <a:rPr lang="tr-TR" altLang="tr-TR" sz="2800" b="1" dirty="0" smtClean="0">
                <a:latin typeface="Agency FB" pitchFamily="34" charset="0"/>
                <a:ea typeface="Gungsuh" panose="02030600000101010101" pitchFamily="18" charset="-127"/>
              </a:rPr>
              <a:t>karıştırmayın.</a:t>
            </a:r>
            <a:endParaRPr lang="tr-TR" altLang="tr-TR" sz="2800" b="1" dirty="0" smtClean="0">
              <a:latin typeface="Agency FB" pitchFamily="34" charset="0"/>
              <a:ea typeface="Gungsuh" panose="02030600000101010101" pitchFamily="18" charset="-127"/>
            </a:endParaRPr>
          </a:p>
        </p:txBody>
      </p:sp>
      <p:pic>
        <p:nvPicPr>
          <p:cNvPr id="15364" name="Picture 5" descr="http://i.onbesyirmibes.org/image/2009/11/17/2401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86380" y="1928802"/>
            <a:ext cx="3000396" cy="38673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2" y="471810"/>
            <a:ext cx="8229600" cy="1012974"/>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5</a:t>
            </a:r>
          </a:p>
        </p:txBody>
      </p:sp>
      <p:sp>
        <p:nvSpPr>
          <p:cNvPr id="16387" name="Rectangle 3"/>
          <p:cNvSpPr>
            <a:spLocks noGrp="1" noChangeArrowheads="1"/>
          </p:cNvSpPr>
          <p:nvPr>
            <p:ph idx="1"/>
          </p:nvPr>
        </p:nvSpPr>
        <p:spPr>
          <a:xfrm>
            <a:off x="-31" y="2921022"/>
            <a:ext cx="4786345" cy="3579812"/>
          </a:xfrm>
        </p:spPr>
        <p:txBody>
          <a:bodyPr>
            <a:normAutofit/>
          </a:bodyPr>
          <a:lstStyle/>
          <a:p>
            <a:pPr algn="ctr">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Soruyu </a:t>
            </a:r>
            <a:r>
              <a:rPr lang="tr-TR" altLang="tr-TR" sz="2800" b="1" dirty="0" smtClean="0">
                <a:latin typeface="Agency FB" pitchFamily="34" charset="0"/>
                <a:ea typeface="Gungsuh" panose="02030600000101010101" pitchFamily="18" charset="-127"/>
              </a:rPr>
              <a:t>çözmenizi sağlayacak soru metninde yer alan önemli kelimelerin altını çizin.</a:t>
            </a:r>
          </a:p>
        </p:txBody>
      </p:sp>
      <p:pic>
        <p:nvPicPr>
          <p:cNvPr id="4" name="3 Resim" descr="EWC5_EQXYAEevQX.jfif"/>
          <p:cNvPicPr>
            <a:picLocks noChangeAspect="1"/>
          </p:cNvPicPr>
          <p:nvPr/>
        </p:nvPicPr>
        <p:blipFill>
          <a:blip r:embed="rId2"/>
          <a:stretch>
            <a:fillRect/>
          </a:stretch>
        </p:blipFill>
        <p:spPr>
          <a:xfrm>
            <a:off x="5286380" y="2000240"/>
            <a:ext cx="3000364" cy="3929090"/>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822258" y="5248603"/>
            <a:ext cx="1565672"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8" name="Rectangle 47"/>
          <p:cNvSpPr/>
          <p:nvPr/>
        </p:nvSpPr>
        <p:spPr>
          <a:xfrm>
            <a:off x="26316" y="2643182"/>
            <a:ext cx="4331370" cy="2246769"/>
          </a:xfrm>
          <a:prstGeom prst="rect">
            <a:avLst/>
          </a:prstGeom>
        </p:spPr>
        <p:txBody>
          <a:bodyPr wrap="square">
            <a:spAutoFit/>
          </a:bodyPr>
          <a:lstStyle/>
          <a:p>
            <a:pPr algn="ctr"/>
            <a:r>
              <a:rPr lang="tr-TR" sz="2800" b="1" dirty="0" smtClean="0">
                <a:latin typeface="Agency FB" pitchFamily="34" charset="0"/>
              </a:rPr>
              <a:t>Soruda Verilenlere Dikkat Edin!</a:t>
            </a:r>
            <a:endParaRPr lang="id-ID" sz="2800" b="1" dirty="0" smtClean="0">
              <a:latin typeface="Agency FB" pitchFamily="34" charset="0"/>
            </a:endParaRPr>
          </a:p>
          <a:p>
            <a:pPr algn="ctr"/>
            <a:r>
              <a:rPr lang="tr-TR" sz="2800" b="1" dirty="0" smtClean="0">
                <a:latin typeface="Agency FB" pitchFamily="34" charset="0"/>
              </a:rPr>
              <a:t>Verilen </a:t>
            </a:r>
            <a:r>
              <a:rPr lang="tr-TR" sz="2800" b="1" dirty="0" smtClean="0">
                <a:latin typeface="Agency FB" pitchFamily="34" charset="0"/>
              </a:rPr>
              <a:t>bilgileri dikkatli okuyun</a:t>
            </a:r>
            <a:r>
              <a:rPr lang="tr-TR" sz="2800" b="1" dirty="0" smtClean="0">
                <a:latin typeface="Agency FB" pitchFamily="34" charset="0"/>
              </a:rPr>
              <a:t>.</a:t>
            </a:r>
          </a:p>
          <a:p>
            <a:pPr algn="ctr"/>
            <a:endParaRPr lang="tr-TR" sz="2800" b="1" dirty="0" smtClean="0">
              <a:latin typeface="Agency FB" pitchFamily="34" charset="0"/>
            </a:endParaRPr>
          </a:p>
          <a:p>
            <a:pPr algn="ctr"/>
            <a:r>
              <a:rPr lang="tr-TR" sz="2800" b="1" dirty="0" smtClean="0">
                <a:latin typeface="Agency FB" pitchFamily="34" charset="0"/>
              </a:rPr>
              <a:t> </a:t>
            </a:r>
            <a:r>
              <a:rPr lang="tr-TR" sz="2800" b="1" dirty="0" smtClean="0">
                <a:latin typeface="Agency FB" pitchFamily="34" charset="0"/>
              </a:rPr>
              <a:t>Altı çizili veya </a:t>
            </a:r>
            <a:r>
              <a:rPr lang="tr-TR" sz="2800" b="1" dirty="0" smtClean="0">
                <a:latin typeface="Agency FB" pitchFamily="34" charset="0"/>
              </a:rPr>
              <a:t>koyu yazılmış </a:t>
            </a:r>
            <a:r>
              <a:rPr lang="tr-TR" sz="2800" b="1" dirty="0" smtClean="0">
                <a:latin typeface="Agency FB" pitchFamily="34" charset="0"/>
              </a:rPr>
              <a:t>kelimelere dikkat edin. </a:t>
            </a:r>
          </a:p>
        </p:txBody>
      </p:sp>
      <p:grpSp>
        <p:nvGrpSpPr>
          <p:cNvPr id="2" name="Group 70"/>
          <p:cNvGrpSpPr/>
          <p:nvPr/>
        </p:nvGrpSpPr>
        <p:grpSpPr>
          <a:xfrm>
            <a:off x="295284" y="5268686"/>
            <a:ext cx="339679"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578042" y="1893972"/>
            <a:ext cx="3708734" cy="4106796"/>
          </a:xfrm>
          <a:prstGeom prst="roundRect">
            <a:avLst/>
          </a:prstGeom>
          <a:blipFill dpi="0" rotWithShape="1">
            <a:blip r:embed="rId2">
              <a:extLst>
                <a:ext uri="{28A0092B-C50C-407E-A947-70E740481C1C}">
                  <a14:useLocalDpi xmlns:a14="http://schemas.microsoft.com/office/drawing/2010/main" xmlns=""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2"/>
          <p:cNvSpPr>
            <a:spLocks noGrp="1" noChangeArrowheads="1"/>
          </p:cNvSpPr>
          <p:nvPr>
            <p:ph type="title"/>
          </p:nvPr>
        </p:nvSpPr>
        <p:spPr bwMode="auto">
          <a:xfrm>
            <a:off x="-32" y="428604"/>
            <a:ext cx="8229600" cy="1143000"/>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6</a:t>
            </a:r>
          </a:p>
        </p:txBody>
      </p:sp>
    </p:spTree>
    <p:extLst>
      <p:ext uri="{BB962C8B-B14F-4D97-AF65-F5344CB8AC3E}">
        <p14:creationId xmlns:p14="http://schemas.microsoft.com/office/powerpoint/2010/main" xmlns="" val="595496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2" y="543818"/>
            <a:ext cx="8229600" cy="940966"/>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7</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
        <p:nvSpPr>
          <p:cNvPr id="17411" name="Rectangle 3"/>
          <p:cNvSpPr>
            <a:spLocks noGrp="1" noChangeArrowheads="1"/>
          </p:cNvSpPr>
          <p:nvPr>
            <p:ph idx="1"/>
          </p:nvPr>
        </p:nvSpPr>
        <p:spPr>
          <a:xfrm>
            <a:off x="0" y="2071678"/>
            <a:ext cx="4929190" cy="4079875"/>
          </a:xfrm>
        </p:spPr>
        <p:txBody>
          <a:bodyPr>
            <a:normAutofit/>
          </a:bodyPr>
          <a:lstStyle/>
          <a:p>
            <a:pPr algn="ctr">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Her </a:t>
            </a:r>
            <a:r>
              <a:rPr lang="tr-TR" altLang="tr-TR" sz="2800" b="1" dirty="0" smtClean="0">
                <a:latin typeface="Agency FB" pitchFamily="34" charset="0"/>
                <a:ea typeface="Gungsuh" panose="02030600000101010101" pitchFamily="18" charset="-127"/>
              </a:rPr>
              <a:t>gün belirli miktarda soru çözmeye çalışın. </a:t>
            </a:r>
            <a:endParaRPr lang="tr-TR" altLang="tr-TR" sz="2800" b="1" dirty="0" smtClean="0">
              <a:latin typeface="Agency FB" pitchFamily="34" charset="0"/>
              <a:ea typeface="Gungsuh" panose="02030600000101010101" pitchFamily="18" charset="-127"/>
            </a:endParaRPr>
          </a:p>
          <a:p>
            <a:pPr algn="ctr">
              <a:buNone/>
            </a:pPr>
            <a:endParaRPr lang="tr-TR" altLang="tr-TR" sz="2800" b="1" dirty="0" smtClean="0">
              <a:latin typeface="Agency FB" pitchFamily="34" charset="0"/>
              <a:ea typeface="Gungsuh" panose="02030600000101010101" pitchFamily="18" charset="-127"/>
            </a:endParaRPr>
          </a:p>
          <a:p>
            <a:pPr algn="ctr" eaLnBrk="1" hangingPunct="1">
              <a:buFont typeface="Arial" charset="0"/>
              <a:buNone/>
            </a:pPr>
            <a:r>
              <a:rPr lang="tr-TR" altLang="tr-TR" sz="2800" b="1" dirty="0" smtClean="0">
                <a:latin typeface="Agency FB" pitchFamily="34" charset="0"/>
                <a:ea typeface="Gungsuh" panose="02030600000101010101" pitchFamily="18" charset="-127"/>
              </a:rPr>
              <a:t>  Soru çözmek sizde </a:t>
            </a:r>
          </a:p>
          <a:p>
            <a:pPr algn="ctr" eaLnBrk="1" hangingPunct="1">
              <a:buFont typeface="Arial" charset="0"/>
              <a:buNone/>
            </a:pPr>
            <a:r>
              <a:rPr lang="tr-TR" altLang="tr-TR" sz="2800" b="1" dirty="0" smtClean="0">
                <a:latin typeface="Agency FB" pitchFamily="34" charset="0"/>
                <a:ea typeface="Gungsuh" panose="02030600000101010101" pitchFamily="18" charset="-127"/>
              </a:rPr>
              <a:t>  bir alışkanlık olsun</a:t>
            </a:r>
            <a:r>
              <a:rPr lang="tr-TR" altLang="tr-TR" sz="2800" b="1" dirty="0" smtClean="0">
                <a:latin typeface="Agency FB" pitchFamily="34" charset="0"/>
                <a:ea typeface="Gungsuh" panose="02030600000101010101" pitchFamily="18" charset="-127"/>
              </a:rPr>
              <a:t>.</a:t>
            </a:r>
          </a:p>
          <a:p>
            <a:pPr algn="ctr" eaLnBrk="1" hangingPunct="1">
              <a:buFont typeface="Arial" charset="0"/>
              <a:buNone/>
            </a:pPr>
            <a:endParaRPr lang="tr-TR" altLang="tr-TR" sz="2800" b="1" dirty="0" smtClean="0">
              <a:latin typeface="Agency FB" pitchFamily="34" charset="0"/>
              <a:ea typeface="Gungsuh" panose="02030600000101010101" pitchFamily="18" charset="-127"/>
            </a:endParaRPr>
          </a:p>
          <a:p>
            <a:pPr algn="ctr" eaLnBrk="1" hangingPunct="1">
              <a:buFont typeface="Arial" charset="0"/>
              <a:buNone/>
            </a:pPr>
            <a:r>
              <a:rPr lang="tr-TR" altLang="tr-TR" sz="2800" b="1" dirty="0" smtClean="0">
                <a:latin typeface="Agency FB" pitchFamily="34" charset="0"/>
                <a:ea typeface="Gungsuh" panose="02030600000101010101" pitchFamily="18" charset="-127"/>
              </a:rPr>
              <a:t>	Kitap okumak da sizi dinlendirecektir.</a:t>
            </a:r>
          </a:p>
        </p:txBody>
      </p:sp>
      <p:pic>
        <p:nvPicPr>
          <p:cNvPr id="17412" name="Picture 5" descr="kita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2066" y="1857364"/>
            <a:ext cx="3214710" cy="414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822258" y="5248603"/>
            <a:ext cx="1565672"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8" name="Rectangle 47"/>
          <p:cNvSpPr/>
          <p:nvPr/>
        </p:nvSpPr>
        <p:spPr>
          <a:xfrm>
            <a:off x="383506" y="2071678"/>
            <a:ext cx="4331370" cy="3970318"/>
          </a:xfrm>
          <a:prstGeom prst="rect">
            <a:avLst/>
          </a:prstGeom>
        </p:spPr>
        <p:txBody>
          <a:bodyPr wrap="square">
            <a:spAutoFit/>
          </a:bodyPr>
          <a:lstStyle/>
          <a:p>
            <a:pPr algn="ctr"/>
            <a:r>
              <a:rPr lang="tr-TR" sz="2800" b="1" dirty="0" smtClean="0">
                <a:latin typeface="Agency FB" pitchFamily="34" charset="0"/>
              </a:rPr>
              <a:t>Farklı Zorluk Seviyelerinde Testler </a:t>
            </a:r>
            <a:r>
              <a:rPr lang="tr-TR" sz="2800" b="1" dirty="0" smtClean="0">
                <a:latin typeface="Agency FB" pitchFamily="34" charset="0"/>
              </a:rPr>
              <a:t>Çözün.</a:t>
            </a:r>
          </a:p>
          <a:p>
            <a:pPr algn="ctr"/>
            <a:endParaRPr lang="tr-TR" sz="2800" b="1" dirty="0" smtClean="0">
              <a:latin typeface="Agency FB" pitchFamily="34" charset="0"/>
            </a:endParaRPr>
          </a:p>
          <a:p>
            <a:pPr algn="ctr"/>
            <a:r>
              <a:rPr lang="tr-TR" sz="2800" b="1" dirty="0" smtClean="0">
                <a:latin typeface="Agency FB" pitchFamily="34" charset="0"/>
              </a:rPr>
              <a:t>Sürekli </a:t>
            </a:r>
            <a:r>
              <a:rPr lang="tr-TR" sz="2800" b="1" dirty="0" smtClean="0">
                <a:latin typeface="Agency FB" pitchFamily="34" charset="0"/>
              </a:rPr>
              <a:t>olarak kolay veya zor kaynaklardan </a:t>
            </a:r>
            <a:r>
              <a:rPr lang="tr-TR" sz="2800" b="1" dirty="0" smtClean="0">
                <a:latin typeface="Agency FB" pitchFamily="34" charset="0"/>
              </a:rPr>
              <a:t>çözmeyin.</a:t>
            </a:r>
          </a:p>
          <a:p>
            <a:pPr algn="ctr"/>
            <a:endParaRPr lang="tr-TR" sz="2800" b="1" dirty="0" smtClean="0">
              <a:latin typeface="Agency FB" pitchFamily="34" charset="0"/>
            </a:endParaRPr>
          </a:p>
          <a:p>
            <a:pPr algn="ctr"/>
            <a:r>
              <a:rPr lang="tr-TR" sz="2800" b="1" dirty="0" smtClean="0">
                <a:latin typeface="Agency FB" pitchFamily="34" charset="0"/>
              </a:rPr>
              <a:t>Sınavda </a:t>
            </a:r>
            <a:r>
              <a:rPr lang="tr-TR" sz="2800" b="1" dirty="0" smtClean="0">
                <a:latin typeface="Agency FB" pitchFamily="34" charset="0"/>
              </a:rPr>
              <a:t>kolay da, zor da sorular olacağı için farklı seviyelerde sorular çözün. </a:t>
            </a:r>
            <a:endParaRPr lang="en-US" sz="2800" b="1" dirty="0">
              <a:latin typeface="Agency FB" pitchFamily="34" charset="0"/>
            </a:endParaRPr>
          </a:p>
        </p:txBody>
      </p:sp>
      <p:grpSp>
        <p:nvGrpSpPr>
          <p:cNvPr id="2" name="Group 70"/>
          <p:cNvGrpSpPr/>
          <p:nvPr/>
        </p:nvGrpSpPr>
        <p:grpSpPr>
          <a:xfrm>
            <a:off x="295284" y="5268686"/>
            <a:ext cx="339679"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214942" y="2079225"/>
            <a:ext cx="3071834" cy="3850105"/>
          </a:xfrm>
          <a:prstGeom prst="roundRect">
            <a:avLst/>
          </a:prstGeom>
          <a:blipFill dpi="0" rotWithShape="1">
            <a:blip r:embed="rId2">
              <a:extLst>
                <a:ext uri="{28A0092B-C50C-407E-A947-70E740481C1C}">
                  <a14:useLocalDpi xmlns:a14="http://schemas.microsoft.com/office/drawing/2010/main" xmlns=""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2"/>
          <p:cNvSpPr>
            <a:spLocks noGrp="1" noChangeArrowheads="1"/>
          </p:cNvSpPr>
          <p:nvPr>
            <p:ph type="title"/>
          </p:nvPr>
        </p:nvSpPr>
        <p:spPr bwMode="auto">
          <a:xfrm>
            <a:off x="-32" y="543818"/>
            <a:ext cx="8229600" cy="940966"/>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8</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xmlns="" val="3186715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08520" y="543818"/>
            <a:ext cx="8229600" cy="940966"/>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9</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
        <p:nvSpPr>
          <p:cNvPr id="16387" name="Rectangle 3"/>
          <p:cNvSpPr>
            <a:spLocks noGrp="1" noChangeArrowheads="1"/>
          </p:cNvSpPr>
          <p:nvPr>
            <p:ph idx="1"/>
          </p:nvPr>
        </p:nvSpPr>
        <p:spPr>
          <a:xfrm>
            <a:off x="0" y="1500174"/>
            <a:ext cx="4500562" cy="5000660"/>
          </a:xfrm>
        </p:spPr>
        <p:txBody>
          <a:bodyPr rtlCol="0">
            <a:noAutofit/>
          </a:bodyPr>
          <a:lstStyle/>
          <a:p>
            <a:pPr algn="ctr">
              <a:buNone/>
              <a:defRPr/>
            </a:pPr>
            <a:r>
              <a:rPr lang="tr-TR" sz="2000" b="1" dirty="0">
                <a:latin typeface="Agency FB" pitchFamily="34" charset="0"/>
                <a:ea typeface="Gungsuh" panose="02030600000101010101" pitchFamily="18" charset="-127"/>
              </a:rPr>
              <a:t>	</a:t>
            </a:r>
            <a:r>
              <a:rPr lang="tr-TR" sz="2000" b="1" dirty="0" smtClean="0">
                <a:latin typeface="Agency FB" pitchFamily="34" charset="0"/>
                <a:ea typeface="Gungsuh" panose="02030600000101010101" pitchFamily="18" charset="-127"/>
              </a:rPr>
              <a:t>Soru </a:t>
            </a:r>
            <a:r>
              <a:rPr lang="tr-TR" sz="2000" b="1" dirty="0">
                <a:latin typeface="Agency FB" pitchFamily="34" charset="0"/>
                <a:ea typeface="Gungsuh" panose="02030600000101010101" pitchFamily="18" charset="-127"/>
              </a:rPr>
              <a:t>kökünü ve soru paragrafını anlamadan şıkları okumaya başlamayın. </a:t>
            </a:r>
            <a:r>
              <a:rPr lang="tr-TR" sz="2000" b="1" dirty="0" smtClean="0">
                <a:latin typeface="Agency FB" pitchFamily="34" charset="0"/>
                <a:ea typeface="Gungsuh" panose="02030600000101010101" pitchFamily="18" charset="-127"/>
              </a:rPr>
              <a:t> Önce </a:t>
            </a:r>
            <a:r>
              <a:rPr lang="tr-TR" sz="2000" b="1" dirty="0">
                <a:latin typeface="Agency FB" pitchFamily="34" charset="0"/>
                <a:ea typeface="Gungsuh" panose="02030600000101010101" pitchFamily="18" charset="-127"/>
              </a:rPr>
              <a:t>size verilenleri ve sizden istenenleri iyi belirleyin. </a:t>
            </a:r>
            <a:endParaRPr lang="tr-TR" sz="2000" b="1" dirty="0" smtClean="0">
              <a:latin typeface="Agency FB" pitchFamily="34" charset="0"/>
              <a:ea typeface="Gungsuh" panose="02030600000101010101" pitchFamily="18" charset="-127"/>
            </a:endParaRPr>
          </a:p>
          <a:p>
            <a:pPr algn="ctr">
              <a:buNone/>
              <a:defRPr/>
            </a:pPr>
            <a:endParaRPr lang="tr-TR" sz="2000" b="1" dirty="0" smtClean="0">
              <a:latin typeface="Agency FB" pitchFamily="34" charset="0"/>
              <a:ea typeface="Gungsuh" panose="02030600000101010101" pitchFamily="18" charset="-127"/>
            </a:endParaRPr>
          </a:p>
          <a:p>
            <a:pPr algn="ctr">
              <a:buNone/>
              <a:defRPr/>
            </a:pPr>
            <a:r>
              <a:rPr lang="tr-TR" sz="2000" b="1" dirty="0" smtClean="0">
                <a:latin typeface="Agency FB" pitchFamily="34" charset="0"/>
              </a:rPr>
              <a:t>	Paragraf </a:t>
            </a:r>
            <a:r>
              <a:rPr lang="tr-TR" sz="2000" b="1" dirty="0" smtClean="0">
                <a:latin typeface="Agency FB" pitchFamily="34" charset="0"/>
              </a:rPr>
              <a:t>tipli sorularda genellikle paragraftan önce </a:t>
            </a:r>
            <a:r>
              <a:rPr lang="tr-TR" sz="2000" b="1" dirty="0" smtClean="0">
                <a:effectLst>
                  <a:outerShdw blurRad="38100" dist="38100" dir="2700000" algn="tl">
                    <a:srgbClr val="000000">
                      <a:alpha val="43137"/>
                    </a:srgbClr>
                  </a:outerShdw>
                </a:effectLst>
                <a:latin typeface="Agency FB" pitchFamily="34" charset="0"/>
              </a:rPr>
              <a:t>soru kökünün okunması </a:t>
            </a:r>
            <a:r>
              <a:rPr lang="tr-TR" sz="2000" b="1" dirty="0" smtClean="0">
                <a:latin typeface="Agency FB" pitchFamily="34" charset="0"/>
              </a:rPr>
              <a:t>paragrafın ikinci kez okunmasını </a:t>
            </a:r>
            <a:r>
              <a:rPr lang="tr-TR" sz="2000" b="1" dirty="0" smtClean="0">
                <a:latin typeface="Agency FB" pitchFamily="34" charset="0"/>
              </a:rPr>
              <a:t>önler. </a:t>
            </a:r>
            <a:r>
              <a:rPr lang="tr-TR" sz="2000" b="1" dirty="0" smtClean="0">
                <a:latin typeface="Agency FB" pitchFamily="34" charset="0"/>
                <a:ea typeface="Gungsuh" panose="02030600000101010101" pitchFamily="18" charset="-127"/>
              </a:rPr>
              <a:t>Bu </a:t>
            </a:r>
            <a:r>
              <a:rPr lang="tr-TR" sz="2000" b="1" dirty="0">
                <a:latin typeface="Agency FB" pitchFamily="34" charset="0"/>
                <a:ea typeface="Gungsuh" panose="02030600000101010101" pitchFamily="18" charset="-127"/>
              </a:rPr>
              <a:t>sizin cevabı daha kısa sürede ve daha doğru bir şekilde bulmanızı sağlayacaktır</a:t>
            </a:r>
            <a:r>
              <a:rPr lang="tr-TR" sz="2000" b="1" dirty="0" smtClean="0">
                <a:latin typeface="Agency FB" pitchFamily="34" charset="0"/>
                <a:ea typeface="Gungsuh" panose="02030600000101010101" pitchFamily="18" charset="-127"/>
              </a:rPr>
              <a:t>.</a:t>
            </a:r>
          </a:p>
          <a:p>
            <a:pPr algn="ctr">
              <a:buNone/>
              <a:defRPr/>
            </a:pPr>
            <a:endParaRPr lang="tr-TR" sz="2000" b="1" dirty="0" smtClean="0">
              <a:latin typeface="Agency FB" pitchFamily="34" charset="0"/>
              <a:ea typeface="Gungsuh" panose="02030600000101010101" pitchFamily="18" charset="-127"/>
            </a:endParaRPr>
          </a:p>
          <a:p>
            <a:pPr algn="ctr">
              <a:buNone/>
              <a:defRPr/>
            </a:pPr>
            <a:r>
              <a:rPr lang="tr-TR" sz="2000" b="1" dirty="0" smtClean="0">
                <a:latin typeface="Agency FB" pitchFamily="34" charset="0"/>
                <a:ea typeface="Gungsuh" panose="02030600000101010101" pitchFamily="18" charset="-127"/>
              </a:rPr>
              <a:t>	Soru </a:t>
            </a:r>
            <a:r>
              <a:rPr lang="tr-TR" sz="2000" b="1" dirty="0" smtClean="0">
                <a:latin typeface="Agency FB" pitchFamily="34" charset="0"/>
                <a:ea typeface="Gungsuh" panose="02030600000101010101" pitchFamily="18" charset="-127"/>
              </a:rPr>
              <a:t>köklerine dikkat edin</a:t>
            </a:r>
            <a:r>
              <a:rPr lang="tr-TR" sz="2000" b="1" dirty="0" smtClean="0">
                <a:latin typeface="Agency FB" pitchFamily="34" charset="0"/>
                <a:ea typeface="Gungsuh" panose="02030600000101010101" pitchFamily="18" charset="-127"/>
              </a:rPr>
              <a:t>!</a:t>
            </a:r>
          </a:p>
          <a:p>
            <a:pPr algn="ctr">
              <a:buNone/>
              <a:defRPr/>
            </a:pPr>
            <a:r>
              <a:rPr lang="tr-TR" sz="2000" b="1" dirty="0" smtClean="0">
                <a:effectLst>
                  <a:outerShdw blurRad="38100" dist="38100" dir="2700000" algn="tl">
                    <a:srgbClr val="000000">
                      <a:alpha val="43137"/>
                    </a:srgbClr>
                  </a:outerShdw>
                </a:effectLst>
                <a:latin typeface="Agency FB" pitchFamily="34" charset="0"/>
              </a:rPr>
              <a:t>	&gt;</a:t>
            </a:r>
            <a:r>
              <a:rPr lang="tr-TR" sz="2000" b="1" dirty="0" smtClean="0">
                <a:effectLst>
                  <a:outerShdw blurRad="38100" dist="38100" dir="2700000" algn="tl">
                    <a:srgbClr val="000000">
                      <a:alpha val="43137"/>
                    </a:srgbClr>
                  </a:outerShdw>
                </a:effectLst>
                <a:latin typeface="Agency FB" pitchFamily="34" charset="0"/>
              </a:rPr>
              <a:t>Soruda sizden ne istendiğini anlayın.</a:t>
            </a:r>
          </a:p>
          <a:p>
            <a:pPr algn="ctr">
              <a:buNone/>
              <a:defRPr/>
            </a:pPr>
            <a:r>
              <a:rPr lang="tr-TR" sz="2000" b="1" dirty="0" smtClean="0">
                <a:effectLst>
                  <a:outerShdw blurRad="38100" dist="38100" dir="2700000" algn="tl">
                    <a:srgbClr val="000000">
                      <a:alpha val="43137"/>
                    </a:srgbClr>
                  </a:outerShdw>
                </a:effectLst>
                <a:latin typeface="Agency FB" pitchFamily="34" charset="0"/>
              </a:rPr>
              <a:t>	&gt;</a:t>
            </a:r>
            <a:r>
              <a:rPr lang="tr-TR" sz="2000" b="1" dirty="0" smtClean="0">
                <a:effectLst>
                  <a:outerShdw blurRad="38100" dist="38100" dir="2700000" algn="tl">
                    <a:srgbClr val="000000">
                      <a:alpha val="43137"/>
                    </a:srgbClr>
                  </a:outerShdw>
                </a:effectLst>
                <a:latin typeface="Agency FB" pitchFamily="34" charset="0"/>
              </a:rPr>
              <a:t>Olumlu ve olumsuz ifadelere dikkat edin.</a:t>
            </a:r>
          </a:p>
          <a:p>
            <a:pPr algn="ctr">
              <a:buNone/>
              <a:defRPr/>
            </a:pPr>
            <a:r>
              <a:rPr lang="tr-TR" sz="2000" b="1" dirty="0" smtClean="0">
                <a:effectLst>
                  <a:outerShdw blurRad="38100" dist="38100" dir="2700000" algn="tl">
                    <a:srgbClr val="000000">
                      <a:alpha val="43137"/>
                    </a:srgbClr>
                  </a:outerShdw>
                </a:effectLst>
                <a:latin typeface="Agency FB" pitchFamily="34" charset="0"/>
              </a:rPr>
              <a:t>	&gt;</a:t>
            </a:r>
            <a:r>
              <a:rPr lang="tr-TR" sz="2000" b="1" dirty="0" smtClean="0">
                <a:effectLst>
                  <a:outerShdw blurRad="38100" dist="38100" dir="2700000" algn="tl">
                    <a:srgbClr val="000000">
                      <a:alpha val="43137"/>
                    </a:srgbClr>
                  </a:outerShdw>
                </a:effectLst>
                <a:latin typeface="Agency FB" pitchFamily="34" charset="0"/>
              </a:rPr>
              <a:t>Soruyu anlamadan cevap seçeneklerine </a:t>
            </a:r>
            <a:r>
              <a:rPr lang="tr-TR" sz="2000" b="1" dirty="0" smtClean="0">
                <a:effectLst>
                  <a:outerShdw blurRad="38100" dist="38100" dir="2700000" algn="tl">
                    <a:srgbClr val="000000">
                      <a:alpha val="43137"/>
                    </a:srgbClr>
                  </a:outerShdw>
                </a:effectLst>
                <a:latin typeface="Agency FB" pitchFamily="34" charset="0"/>
              </a:rPr>
              <a:t>bakmayın.</a:t>
            </a:r>
          </a:p>
          <a:p>
            <a:pPr algn="ctr">
              <a:buNone/>
              <a:defRPr/>
            </a:pPr>
            <a:endParaRPr lang="tr-TR" sz="2000" b="1" dirty="0">
              <a:latin typeface="Agency FB" pitchFamily="34" charset="0"/>
              <a:ea typeface="Gungsuh" panose="02030600000101010101" pitchFamily="18" charset="-127"/>
            </a:endParaRPr>
          </a:p>
        </p:txBody>
      </p:sp>
      <p:sp>
        <p:nvSpPr>
          <p:cNvPr id="4" name="3 Metin kutusu"/>
          <p:cNvSpPr txBox="1"/>
          <p:nvPr/>
        </p:nvSpPr>
        <p:spPr>
          <a:xfrm>
            <a:off x="5072066" y="2495504"/>
            <a:ext cx="3214710" cy="2862322"/>
          </a:xfrm>
          <a:prstGeom prst="rect">
            <a:avLst/>
          </a:prstGeom>
          <a:noFill/>
        </p:spPr>
        <p:txBody>
          <a:bodyPr wrap="square" rtlCol="0">
            <a:spAutoFit/>
          </a:bodyPr>
          <a:lstStyle/>
          <a:p>
            <a:pPr>
              <a:buFont typeface="Wingdings" pitchFamily="2" charset="2"/>
              <a:buChar char="q"/>
              <a:defRPr/>
            </a:pPr>
            <a:r>
              <a:rPr lang="tr-TR" b="1" u="sng" dirty="0" smtClean="0">
                <a:effectLst>
                  <a:outerShdw blurRad="38100" dist="38100" dir="2700000" algn="tl">
                    <a:srgbClr val="000000">
                      <a:alpha val="43137"/>
                    </a:srgbClr>
                  </a:outerShdw>
                </a:effectLst>
              </a:rPr>
              <a:t>….. gelmemelidir</a:t>
            </a:r>
            <a:r>
              <a:rPr lang="tr-TR" b="1" u="sng" dirty="0" smtClean="0">
                <a:effectLst>
                  <a:outerShdw blurRad="38100" dist="38100" dir="2700000" algn="tl">
                    <a:srgbClr val="000000">
                      <a:alpha val="43137"/>
                    </a:srgbClr>
                  </a:outerShdw>
                </a:effectLst>
              </a:rPr>
              <a:t>?</a:t>
            </a:r>
          </a:p>
          <a:p>
            <a:pPr>
              <a:defRPr/>
            </a:pPr>
            <a:endParaRPr lang="tr-TR" b="1" u="sng" dirty="0" smtClean="0">
              <a:effectLst>
                <a:outerShdw blurRad="38100" dist="38100" dir="2700000" algn="tl">
                  <a:srgbClr val="000000">
                    <a:alpha val="43137"/>
                  </a:srgbClr>
                </a:outerShdw>
              </a:effectLst>
            </a:endParaRPr>
          </a:p>
          <a:p>
            <a:pPr>
              <a:buFont typeface="Wingdings" pitchFamily="2" charset="2"/>
              <a:buChar char="q"/>
              <a:defRPr/>
            </a:pPr>
            <a:r>
              <a:rPr lang="tr-TR" b="1" u="sng" dirty="0" smtClean="0">
                <a:effectLst>
                  <a:outerShdw blurRad="38100" dist="38100" dir="2700000" algn="tl">
                    <a:srgbClr val="000000">
                      <a:alpha val="43137"/>
                    </a:srgbClr>
                  </a:outerShdw>
                </a:effectLst>
              </a:rPr>
              <a:t>…… doğrudur</a:t>
            </a:r>
            <a:r>
              <a:rPr lang="tr-TR" b="1" u="sng" dirty="0" smtClean="0">
                <a:effectLst>
                  <a:outerShdw blurRad="38100" dist="38100" dir="2700000" algn="tl">
                    <a:srgbClr val="000000">
                      <a:alpha val="43137"/>
                    </a:srgbClr>
                  </a:outerShdw>
                </a:effectLst>
              </a:rPr>
              <a:t>?</a:t>
            </a:r>
          </a:p>
          <a:p>
            <a:pPr>
              <a:defRPr/>
            </a:pPr>
            <a:endParaRPr lang="tr-TR" b="1" u="sng" dirty="0" smtClean="0">
              <a:effectLst>
                <a:outerShdw blurRad="38100" dist="38100" dir="2700000" algn="tl">
                  <a:srgbClr val="000000">
                    <a:alpha val="43137"/>
                  </a:srgbClr>
                </a:outerShdw>
              </a:effectLst>
            </a:endParaRPr>
          </a:p>
          <a:p>
            <a:pPr>
              <a:buFont typeface="Wingdings" pitchFamily="2" charset="2"/>
              <a:buChar char="q"/>
              <a:defRPr/>
            </a:pPr>
            <a:r>
              <a:rPr lang="tr-TR" b="1" u="sng" dirty="0" smtClean="0">
                <a:effectLst>
                  <a:outerShdw blurRad="38100" dist="38100" dir="2700000" algn="tl">
                    <a:srgbClr val="000000">
                      <a:alpha val="43137"/>
                    </a:srgbClr>
                  </a:outerShdw>
                </a:effectLst>
              </a:rPr>
              <a:t>…….</a:t>
            </a:r>
            <a:r>
              <a:rPr lang="tr-TR" b="1" u="sng" dirty="0" smtClean="0">
                <a:effectLst>
                  <a:outerShdw blurRad="38100" dist="38100" dir="2700000" algn="tl">
                    <a:srgbClr val="000000">
                      <a:alpha val="43137"/>
                    </a:srgbClr>
                  </a:outerShdw>
                </a:effectLst>
              </a:rPr>
              <a:t>hangisi değildir?</a:t>
            </a:r>
            <a:endParaRPr lang="tr-TR" b="1" u="sng" dirty="0" smtClean="0">
              <a:effectLst>
                <a:outerShdw blurRad="38100" dist="38100" dir="2700000" algn="tl">
                  <a:srgbClr val="000000">
                    <a:alpha val="43137"/>
                  </a:srgbClr>
                </a:outerShdw>
              </a:effectLst>
            </a:endParaRPr>
          </a:p>
          <a:p>
            <a:pPr>
              <a:defRPr/>
            </a:pPr>
            <a:endParaRPr lang="tr-TR" b="1" u="sng" dirty="0" smtClean="0">
              <a:effectLst>
                <a:outerShdw blurRad="38100" dist="38100" dir="2700000" algn="tl">
                  <a:srgbClr val="000000">
                    <a:alpha val="43137"/>
                  </a:srgbClr>
                </a:outerShdw>
              </a:effectLst>
            </a:endParaRPr>
          </a:p>
          <a:p>
            <a:pPr>
              <a:buFont typeface="Wingdings" pitchFamily="2" charset="2"/>
              <a:buChar char="q"/>
              <a:defRPr/>
            </a:pPr>
            <a:r>
              <a:rPr lang="tr-TR" b="1" u="sng" dirty="0" smtClean="0">
                <a:effectLst>
                  <a:outerShdw blurRad="38100" dist="38100" dir="2700000" algn="tl">
                    <a:srgbClr val="000000">
                      <a:alpha val="43137"/>
                    </a:srgbClr>
                  </a:outerShdw>
                </a:effectLst>
              </a:rPr>
              <a:t>…… yoktur</a:t>
            </a:r>
            <a:r>
              <a:rPr lang="tr-TR" b="1" u="sng" dirty="0" smtClean="0">
                <a:effectLst>
                  <a:outerShdw blurRad="38100" dist="38100" dir="2700000" algn="tl">
                    <a:srgbClr val="000000">
                      <a:alpha val="43137"/>
                    </a:srgbClr>
                  </a:outerShdw>
                </a:effectLst>
              </a:rPr>
              <a:t>?</a:t>
            </a:r>
          </a:p>
          <a:p>
            <a:pPr>
              <a:defRPr/>
            </a:pPr>
            <a:endParaRPr lang="tr-TR" b="1" u="sng" dirty="0" smtClean="0">
              <a:effectLst>
                <a:outerShdw blurRad="38100" dist="38100" dir="2700000" algn="tl">
                  <a:srgbClr val="000000">
                    <a:alpha val="43137"/>
                  </a:srgbClr>
                </a:outerShdw>
              </a:effectLst>
            </a:endParaRPr>
          </a:p>
          <a:p>
            <a:pPr>
              <a:buFont typeface="Wingdings" pitchFamily="2" charset="2"/>
              <a:buChar char="q"/>
              <a:defRPr/>
            </a:pPr>
            <a:r>
              <a:rPr lang="tr-TR" b="1" u="sng" dirty="0" smtClean="0">
                <a:effectLst>
                  <a:outerShdw blurRad="38100" dist="38100" dir="2700000" algn="tl">
                    <a:srgbClr val="000000">
                      <a:alpha val="43137"/>
                    </a:srgbClr>
                  </a:outerShdw>
                </a:effectLst>
              </a:rPr>
              <a:t>…… uygun düşmez?</a:t>
            </a:r>
          </a:p>
          <a:p>
            <a:endParaRPr lang="tr-TR"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 y="428612"/>
            <a:ext cx="8229600" cy="1143000"/>
          </a:xfrm>
        </p:spPr>
        <p:txBody>
          <a:bodyPr>
            <a:normAutofit/>
          </a:bodyPr>
          <a:lstStyle/>
          <a:p>
            <a:r>
              <a:rPr lang="en-US" sz="3200" dirty="0" err="1" smtClean="0">
                <a:solidFill>
                  <a:srgbClr val="7030A0"/>
                </a:solidFill>
                <a:latin typeface="Snap ITC" pitchFamily="82" charset="0"/>
                <a:ea typeface="Arial"/>
                <a:cs typeface="Arial"/>
                <a:sym typeface="Arial"/>
              </a:rPr>
              <a:t>Öncelikle</a:t>
            </a:r>
            <a:r>
              <a:rPr lang="en-US" sz="3200" dirty="0" smtClean="0">
                <a:solidFill>
                  <a:srgbClr val="7030A0"/>
                </a:solidFill>
                <a:latin typeface="Snap ITC" pitchFamily="82" charset="0"/>
                <a:ea typeface="Arial"/>
                <a:cs typeface="Arial"/>
                <a:sym typeface="Arial"/>
              </a:rPr>
              <a:t> </a:t>
            </a:r>
            <a:r>
              <a:rPr lang="tr-TR" sz="3200" dirty="0" err="1" smtClean="0">
                <a:solidFill>
                  <a:srgbClr val="7030A0"/>
                </a:solidFill>
                <a:latin typeface="Snap ITC" pitchFamily="82" charset="0"/>
                <a:ea typeface="Arial"/>
                <a:cs typeface="Arial"/>
                <a:sym typeface="Arial"/>
              </a:rPr>
              <a:t>H</a:t>
            </a:r>
            <a:r>
              <a:rPr lang="en-US" sz="3200" dirty="0" err="1" smtClean="0">
                <a:solidFill>
                  <a:srgbClr val="7030A0"/>
                </a:solidFill>
                <a:latin typeface="Snap ITC" pitchFamily="82" charset="0"/>
                <a:ea typeface="Arial"/>
                <a:cs typeface="Arial"/>
                <a:sym typeface="Arial"/>
              </a:rPr>
              <a:t>edefinizi</a:t>
            </a:r>
            <a:r>
              <a:rPr lang="en-US" sz="3200" dirty="0" smtClean="0">
                <a:solidFill>
                  <a:srgbClr val="7030A0"/>
                </a:solidFill>
                <a:latin typeface="Snap ITC" pitchFamily="82" charset="0"/>
                <a:ea typeface="Arial"/>
                <a:cs typeface="Arial"/>
                <a:sym typeface="Arial"/>
              </a:rPr>
              <a:t> </a:t>
            </a:r>
            <a:r>
              <a:rPr lang="tr-TR" sz="3200" dirty="0" err="1" smtClean="0">
                <a:solidFill>
                  <a:srgbClr val="7030A0"/>
                </a:solidFill>
                <a:latin typeface="Snap ITC" pitchFamily="82" charset="0"/>
                <a:ea typeface="Arial"/>
                <a:cs typeface="Arial"/>
                <a:sym typeface="Arial"/>
              </a:rPr>
              <a:t>B</a:t>
            </a:r>
            <a:r>
              <a:rPr lang="en-US" sz="3200" dirty="0" err="1" smtClean="0">
                <a:solidFill>
                  <a:srgbClr val="7030A0"/>
                </a:solidFill>
                <a:latin typeface="Snap ITC" pitchFamily="82" charset="0"/>
                <a:ea typeface="Arial"/>
                <a:cs typeface="Arial"/>
                <a:sym typeface="Arial"/>
              </a:rPr>
              <a:t>elirleyin</a:t>
            </a:r>
            <a:endParaRPr lang="tr-TR" sz="3200" dirty="0">
              <a:solidFill>
                <a:srgbClr val="7030A0"/>
              </a:solidFill>
              <a:latin typeface="Snap ITC" pitchFamily="82" charset="0"/>
            </a:endParaRPr>
          </a:p>
        </p:txBody>
      </p:sp>
      <p:sp>
        <p:nvSpPr>
          <p:cNvPr id="3" name="2 İçerik Yer Tutucusu"/>
          <p:cNvSpPr>
            <a:spLocks noGrp="1"/>
          </p:cNvSpPr>
          <p:nvPr>
            <p:ph idx="1"/>
          </p:nvPr>
        </p:nvSpPr>
        <p:spPr>
          <a:xfrm>
            <a:off x="57176" y="1831995"/>
            <a:ext cx="8229600" cy="4525963"/>
          </a:xfrm>
        </p:spPr>
        <p:txBody>
          <a:bodyPr>
            <a:normAutofit/>
          </a:bodyPr>
          <a:lstStyle/>
          <a:p>
            <a:pPr marL="0" lvl="0" indent="0" algn="ctr">
              <a:lnSpc>
                <a:spcPct val="90000"/>
              </a:lnSpc>
              <a:spcBef>
                <a:spcPts val="480"/>
              </a:spcBef>
              <a:buClr>
                <a:schemeClr val="dk1"/>
              </a:buClr>
              <a:buSzPct val="60416"/>
              <a:buNone/>
            </a:pPr>
            <a:r>
              <a:rPr lang="tr-TR" b="1" dirty="0" smtClean="0">
                <a:latin typeface="Agency FB" pitchFamily="34" charset="0"/>
                <a:ea typeface="Arial"/>
                <a:cs typeface="Arial"/>
                <a:sym typeface="Arial"/>
              </a:rPr>
              <a:t>H</a:t>
            </a:r>
            <a:r>
              <a:rPr lang="en-US" b="1" dirty="0" err="1" smtClean="0">
                <a:latin typeface="Agency FB" pitchFamily="34" charset="0"/>
                <a:ea typeface="Arial"/>
                <a:cs typeface="Arial"/>
                <a:sym typeface="Arial"/>
              </a:rPr>
              <a:t>edefinizdeki</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bölümü</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kazanmak</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için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sınavda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yaklaşık</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kaç</a:t>
            </a:r>
            <a:r>
              <a:rPr lang="en-US" b="1" dirty="0" smtClean="0">
                <a:latin typeface="Agency FB" pitchFamily="34" charset="0"/>
                <a:ea typeface="Arial"/>
                <a:cs typeface="Arial"/>
                <a:sym typeface="Arial"/>
              </a:rPr>
              <a:t> net </a:t>
            </a:r>
            <a:r>
              <a:rPr lang="en-US" b="1" dirty="0" err="1" smtClean="0">
                <a:latin typeface="Agency FB" pitchFamily="34" charset="0"/>
                <a:ea typeface="Arial"/>
                <a:cs typeface="Arial"/>
                <a:sym typeface="Arial"/>
              </a:rPr>
              <a:t>yapmanız</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gerektiğini</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öğrenin</a:t>
            </a:r>
            <a:r>
              <a:rPr lang="en-US" b="1" dirty="0" smtClean="0">
                <a:latin typeface="Agency FB" pitchFamily="34" charset="0"/>
                <a:ea typeface="Arial"/>
                <a:cs typeface="Arial"/>
                <a:sym typeface="Arial"/>
              </a:rPr>
              <a:t>.</a:t>
            </a:r>
            <a:r>
              <a:rPr lang="tr-TR"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Böylece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çalışmalarınız</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sonuca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yönelik</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olacaktır</a:t>
            </a:r>
            <a:r>
              <a:rPr lang="en-US" b="1" dirty="0" smtClean="0">
                <a:latin typeface="Agency FB" pitchFamily="34" charset="0"/>
                <a:ea typeface="Arial"/>
                <a:cs typeface="Arial"/>
                <a:sym typeface="Arial"/>
              </a:rPr>
              <a:t>.</a:t>
            </a:r>
            <a:endParaRPr lang="en-US" b="1" dirty="0" smtClean="0">
              <a:latin typeface="Agency FB" pitchFamily="34" charset="0"/>
              <a:ea typeface="Arial"/>
              <a:cs typeface="Arial"/>
              <a:sym typeface="Arial"/>
            </a:endParaRPr>
          </a:p>
          <a:p>
            <a:pPr marL="0" lvl="0" indent="69850" algn="ctr">
              <a:spcBef>
                <a:spcPts val="360"/>
              </a:spcBef>
              <a:buClr>
                <a:schemeClr val="dk1"/>
              </a:buClr>
              <a:buNone/>
            </a:pPr>
            <a:endParaRPr lang="en-US" sz="4000" b="1" dirty="0" smtClean="0">
              <a:latin typeface="Agency FB" pitchFamily="34" charset="0"/>
              <a:ea typeface="Arial"/>
              <a:cs typeface="Arial"/>
              <a:sym typeface="Arial"/>
            </a:endParaRPr>
          </a:p>
          <a:p>
            <a:pPr marL="0" lvl="0" indent="0" algn="ctr">
              <a:lnSpc>
                <a:spcPct val="90000"/>
              </a:lnSpc>
              <a:spcBef>
                <a:spcPts val="480"/>
              </a:spcBef>
              <a:buClr>
                <a:schemeClr val="dk1"/>
              </a:buClr>
              <a:buSzPct val="60416"/>
              <a:buNone/>
            </a:pPr>
            <a:r>
              <a:rPr lang="en-US" b="1" dirty="0" smtClean="0">
                <a:latin typeface="Agency FB" pitchFamily="34" charset="0"/>
                <a:ea typeface="Arial"/>
                <a:cs typeface="Arial"/>
                <a:sym typeface="Arial"/>
              </a:rPr>
              <a:t>1980 </a:t>
            </a:r>
            <a:r>
              <a:rPr lang="en-US" b="1" dirty="0" err="1" smtClean="0">
                <a:latin typeface="Agency FB" pitchFamily="34" charset="0"/>
                <a:ea typeface="Arial"/>
                <a:cs typeface="Arial"/>
                <a:sym typeface="Arial"/>
              </a:rPr>
              <a:t>yılında</a:t>
            </a:r>
            <a:r>
              <a:rPr lang="en-US" b="1" dirty="0" smtClean="0">
                <a:latin typeface="Agency FB" pitchFamily="34" charset="0"/>
                <a:ea typeface="Arial"/>
                <a:cs typeface="Arial"/>
                <a:sym typeface="Arial"/>
              </a:rPr>
              <a:t> Yale </a:t>
            </a:r>
            <a:r>
              <a:rPr lang="en-US" b="1" dirty="0" err="1" smtClean="0">
                <a:latin typeface="Agency FB" pitchFamily="34" charset="0"/>
                <a:ea typeface="Arial"/>
                <a:cs typeface="Arial"/>
                <a:sym typeface="Arial"/>
              </a:rPr>
              <a:t>üniversitesinde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yapılan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araştırmada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ilköğretim</a:t>
            </a:r>
            <a:r>
              <a:rPr lang="en-US" b="1" dirty="0" smtClean="0">
                <a:latin typeface="Agency FB" pitchFamily="34" charset="0"/>
                <a:ea typeface="Arial"/>
                <a:cs typeface="Arial"/>
                <a:sym typeface="Arial"/>
              </a:rPr>
              <a:t> 6.sınıfa </a:t>
            </a:r>
            <a:r>
              <a:rPr lang="en-US" b="1" dirty="0" err="1" smtClean="0">
                <a:latin typeface="Agency FB" pitchFamily="34" charset="0"/>
                <a:ea typeface="Arial"/>
                <a:cs typeface="Arial"/>
                <a:sym typeface="Arial"/>
              </a:rPr>
              <a:t>giden</a:t>
            </a:r>
            <a:r>
              <a:rPr lang="en-US" b="1" dirty="0" smtClean="0">
                <a:latin typeface="Agency FB" pitchFamily="34" charset="0"/>
                <a:ea typeface="Arial"/>
                <a:cs typeface="Arial"/>
                <a:sym typeface="Arial"/>
              </a:rPr>
              <a:t> </a:t>
            </a:r>
            <a:r>
              <a:rPr lang="tr-TR" b="1" dirty="0" smtClean="0">
                <a:latin typeface="Agency FB" pitchFamily="34" charset="0"/>
                <a:ea typeface="Arial"/>
                <a:cs typeface="Arial"/>
                <a:sym typeface="Arial"/>
              </a:rPr>
              <a:t>100</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öğrenci</a:t>
            </a:r>
            <a:r>
              <a:rPr lang="tr-TR" b="1" dirty="0" smtClean="0">
                <a:latin typeface="Agency FB" pitchFamily="34" charset="0"/>
                <a:ea typeface="Arial"/>
                <a:cs typeface="Arial"/>
                <a:sym typeface="Arial"/>
              </a:rPr>
              <a:t>d</a:t>
            </a:r>
            <a:r>
              <a:rPr lang="en-US" b="1" dirty="0" smtClean="0">
                <a:latin typeface="Agency FB" pitchFamily="34" charset="0"/>
                <a:ea typeface="Arial"/>
                <a:cs typeface="Arial"/>
                <a:sym typeface="Arial"/>
              </a:rPr>
              <a:t>e</a:t>
            </a:r>
            <a:r>
              <a:rPr lang="tr-TR" b="1" dirty="0" smtClean="0">
                <a:latin typeface="Agency FB" pitchFamily="34" charset="0"/>
                <a:ea typeface="Arial"/>
                <a:cs typeface="Arial"/>
                <a:sym typeface="Arial"/>
              </a:rPr>
              <a:t>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hedeflerini</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yazmaları</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istenmiş</a:t>
            </a:r>
            <a:r>
              <a:rPr lang="en-US" b="1" dirty="0" smtClean="0">
                <a:latin typeface="Agency FB" pitchFamily="34" charset="0"/>
                <a:ea typeface="Arial"/>
                <a:cs typeface="Arial"/>
                <a:sym typeface="Arial"/>
              </a:rPr>
              <a:t>,</a:t>
            </a:r>
            <a:r>
              <a:rPr lang="tr-TR" b="1" dirty="0" smtClean="0">
                <a:latin typeface="Agency FB" pitchFamily="34" charset="0"/>
                <a:ea typeface="Arial"/>
                <a:cs typeface="Arial"/>
                <a:sym typeface="Arial"/>
              </a:rPr>
              <a:t> </a:t>
            </a:r>
            <a:r>
              <a:rPr lang="tr-TR" b="1" dirty="0" smtClean="0">
                <a:latin typeface="Agency FB" pitchFamily="34" charset="0"/>
                <a:ea typeface="Arial"/>
                <a:cs typeface="Arial"/>
                <a:sym typeface="Arial"/>
              </a:rPr>
              <a:t>%9’unun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somut</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bir</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hedef</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yazdığı</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görülmüş</a:t>
            </a:r>
            <a:r>
              <a:rPr lang="en-US" b="1" dirty="0" smtClean="0">
                <a:latin typeface="Agency FB" pitchFamily="34" charset="0"/>
                <a:ea typeface="Arial"/>
                <a:cs typeface="Arial"/>
                <a:sym typeface="Arial"/>
              </a:rPr>
              <a:t> </a:t>
            </a:r>
            <a:r>
              <a:rPr lang="tr-TR" b="1" dirty="0" smtClean="0">
                <a:latin typeface="Agency FB" pitchFamily="34" charset="0"/>
                <a:ea typeface="Arial"/>
                <a:cs typeface="Arial"/>
                <a:sym typeface="Arial"/>
              </a:rPr>
              <a:t>20</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yıl</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sonra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grubun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çok</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başarılı</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kariyer</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ve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statüde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olduğu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görülmüş</a:t>
            </a:r>
            <a:r>
              <a:rPr lang="tr-TR" b="1" dirty="0" smtClean="0">
                <a:latin typeface="Agency FB" pitchFamily="34" charset="0"/>
                <a:ea typeface="Arial"/>
                <a:cs typeface="Arial"/>
                <a:sym typeface="Arial"/>
              </a:rPr>
              <a:t>tür</a:t>
            </a:r>
            <a:r>
              <a:rPr lang="en-US" b="1" dirty="0" smtClean="0">
                <a:latin typeface="Agency FB" pitchFamily="34" charset="0"/>
                <a:ea typeface="Arial"/>
                <a:cs typeface="Arial"/>
                <a:sym typeface="Arial"/>
              </a:rPr>
              <a:t>.</a:t>
            </a:r>
            <a:endParaRPr lang="en-US" b="1" dirty="0" smtClean="0">
              <a:latin typeface="Agency FB" pitchFamily="34" charset="0"/>
              <a:ea typeface="Arial"/>
              <a:cs typeface="Arial"/>
              <a:sym typeface="Arial"/>
            </a:endParaRPr>
          </a:p>
          <a:p>
            <a:pPr algn="ctr"/>
            <a:endParaRPr lang="tr-TR" b="1" dirty="0">
              <a:latin typeface="Agency FB"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 y="741383"/>
            <a:ext cx="8286808" cy="5688013"/>
          </a:xfrm>
        </p:spPr>
        <p:txBody>
          <a:bodyPr>
            <a:normAutofit/>
          </a:bodyPr>
          <a:lstStyle/>
          <a:p>
            <a:pPr eaLnBrk="1" hangingPunct="1"/>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u="sng" dirty="0" smtClean="0">
                <a:solidFill>
                  <a:srgbClr val="FF0000"/>
                </a:solidFill>
                <a:latin typeface="Agency FB" pitchFamily="34" charset="0"/>
              </a:rPr>
              <a:t>altı çizili</a:t>
            </a:r>
            <a:r>
              <a:rPr lang="tr-TR" sz="2800" b="1" dirty="0" smtClean="0">
                <a:solidFill>
                  <a:schemeClr val="tx1"/>
                </a:solidFill>
                <a:latin typeface="Agency FB" pitchFamily="34" charset="0"/>
              </a:rPr>
              <a:t>, koyu puntoyla yazılmış,</a:t>
            </a:r>
            <a:br>
              <a:rPr lang="tr-TR" sz="2800" b="1" dirty="0" smtClean="0">
                <a:solidFill>
                  <a:schemeClr val="tx1"/>
                </a:solidFill>
                <a:latin typeface="Agency FB" pitchFamily="34" charset="0"/>
              </a:rPr>
            </a:br>
            <a:r>
              <a:rPr lang="tr-TR" sz="2800" b="1" dirty="0" smtClean="0">
                <a:solidFill>
                  <a:schemeClr val="tx1"/>
                </a:solidFill>
                <a:latin typeface="Agency FB" pitchFamily="34" charset="0"/>
              </a:rPr>
              <a:t>"tırnak içinde“, değildir, olamaz, her zaman, </a:t>
            </a:r>
            <a:br>
              <a:rPr lang="tr-TR" sz="2800" b="1" dirty="0" smtClean="0">
                <a:solidFill>
                  <a:schemeClr val="tx1"/>
                </a:solidFill>
                <a:latin typeface="Agency FB" pitchFamily="34" charset="0"/>
              </a:rPr>
            </a:br>
            <a:r>
              <a:rPr lang="tr-TR" sz="2800" b="1" dirty="0" smtClean="0">
                <a:solidFill>
                  <a:schemeClr val="tx1"/>
                </a:solidFill>
                <a:latin typeface="Agency FB" pitchFamily="34" charset="0"/>
              </a:rPr>
              <a:t>hiç bir zaman, bütün, zaman zaman, yoktur, vardır, birbirinden farklı, birbirine benzer, eşdeğer, birden fazla, ayrı ayrı, iç içe, </a:t>
            </a:r>
            <a:br>
              <a:rPr lang="tr-TR" sz="2800" b="1" dirty="0" smtClean="0">
                <a:solidFill>
                  <a:schemeClr val="tx1"/>
                </a:solidFill>
                <a:latin typeface="Agency FB" pitchFamily="34" charset="0"/>
              </a:rPr>
            </a:br>
            <a:r>
              <a:rPr lang="tr-TR" sz="2800" b="1" dirty="0" smtClean="0">
                <a:solidFill>
                  <a:schemeClr val="tx1"/>
                </a:solidFill>
                <a:latin typeface="Agency FB" pitchFamily="34" charset="0"/>
              </a:rPr>
              <a:t>yan yana, ikisi bir arada, ana düşünce, </a:t>
            </a:r>
            <a:br>
              <a:rPr lang="tr-TR" sz="2800" b="1" dirty="0" smtClean="0">
                <a:solidFill>
                  <a:schemeClr val="tx1"/>
                </a:solidFill>
                <a:latin typeface="Agency FB" pitchFamily="34" charset="0"/>
              </a:rPr>
            </a:br>
            <a:r>
              <a:rPr lang="tr-TR" sz="2800" b="1" dirty="0" smtClean="0">
                <a:solidFill>
                  <a:schemeClr val="tx1"/>
                </a:solidFill>
                <a:latin typeface="Agency FB" pitchFamily="34" charset="0"/>
              </a:rPr>
              <a:t>yan düşünce, benzer düşünce , </a:t>
            </a:r>
            <a:br>
              <a:rPr lang="tr-TR" sz="2800" b="1" dirty="0" smtClean="0">
                <a:solidFill>
                  <a:schemeClr val="tx1"/>
                </a:solidFill>
                <a:latin typeface="Agency FB" pitchFamily="34" charset="0"/>
              </a:rPr>
            </a:br>
            <a:r>
              <a:rPr lang="tr-TR" sz="2800" b="1" dirty="0" smtClean="0">
                <a:solidFill>
                  <a:schemeClr val="tx1"/>
                </a:solidFill>
                <a:latin typeface="Agency FB" pitchFamily="34" charset="0"/>
              </a:rPr>
              <a:t>asla, genellikle, çoğu </a:t>
            </a:r>
            <a:r>
              <a:rPr lang="tr-TR" sz="2800" b="1" dirty="0" smtClean="0">
                <a:latin typeface="Agency FB" pitchFamily="34" charset="0"/>
              </a:rPr>
              <a:t>vb.</a:t>
            </a:r>
            <a:r>
              <a:rPr lang="tr-TR" sz="2800" b="1" dirty="0" smtClean="0">
                <a:latin typeface="Agency FB" pitchFamily="34" charset="0"/>
              </a:rPr>
              <a:t/>
            </a:r>
            <a:br>
              <a:rPr lang="tr-TR" sz="2800" b="1" dirty="0" smtClean="0">
                <a:latin typeface="Agency FB" pitchFamily="34" charset="0"/>
              </a:rPr>
            </a:br>
            <a:endParaRPr lang="tr-TR" sz="2800" b="1" dirty="0" smtClean="0">
              <a:latin typeface="Agency FB"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 y="1233511"/>
            <a:ext cx="4214842" cy="5553075"/>
          </a:xfrm>
        </p:spPr>
        <p:txBody>
          <a:bodyPr>
            <a:normAutofit/>
          </a:bodyPr>
          <a:lstStyle/>
          <a:p>
            <a:pPr eaLnBrk="1" hangingPunct="1"/>
            <a:r>
              <a:rPr lang="tr-TR" sz="2800" b="1" dirty="0" smtClean="0">
                <a:latin typeface="Agency FB" pitchFamily="34" charset="0"/>
              </a:rPr>
              <a:t>Sorular okunurken başka bir şey düşünülmemelisiniz! </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Konu dışı düşünceleri düşünmek için kendinize başka zaman  ayırmalı ve o konuyu, o zamanda düşüneceğiniz yönünde kendinize telkinde bulunmalısınız. </a:t>
            </a:r>
          </a:p>
        </p:txBody>
      </p:sp>
      <p:sp>
        <p:nvSpPr>
          <p:cNvPr id="3"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10</a:t>
            </a:r>
            <a:endParaRPr kumimoji="0" lang="tr-TR" altLang="tr-TR" sz="7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endParaRPr>
          </a:p>
        </p:txBody>
      </p:sp>
      <p:pic>
        <p:nvPicPr>
          <p:cNvPr id="4" name="3 Resim" descr="Dusunceler.jpg"/>
          <p:cNvPicPr>
            <a:picLocks noChangeAspect="1"/>
          </p:cNvPicPr>
          <p:nvPr/>
        </p:nvPicPr>
        <p:blipFill>
          <a:blip r:embed="rId2"/>
          <a:stretch>
            <a:fillRect/>
          </a:stretch>
        </p:blipFill>
        <p:spPr>
          <a:xfrm>
            <a:off x="4500562" y="2000240"/>
            <a:ext cx="3810000" cy="39290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0" y="1020785"/>
            <a:ext cx="4572000" cy="5694363"/>
          </a:xfrm>
        </p:spPr>
        <p:txBody>
          <a:bodyPr>
            <a:normAutofit/>
          </a:bodyPr>
          <a:lstStyle/>
          <a:p>
            <a:pPr eaLnBrk="1" hangingPunct="1"/>
            <a:r>
              <a:rPr lang="tr-TR" sz="2400" b="1" dirty="0" smtClean="0">
                <a:latin typeface="Agency FB" pitchFamily="34" charset="0"/>
              </a:rPr>
              <a:t>Kafa hep aynı seviyede tutulmalıdır. </a:t>
            </a:r>
            <a:br>
              <a:rPr lang="tr-TR" sz="2400" b="1" dirty="0" smtClean="0">
                <a:latin typeface="Agency FB" pitchFamily="34" charset="0"/>
              </a:rPr>
            </a:br>
            <a:r>
              <a:rPr lang="tr-TR" sz="2400" b="1" dirty="0" smtClean="0">
                <a:latin typeface="Agency FB" pitchFamily="34" charset="0"/>
              </a:rPr>
              <a:t/>
            </a:r>
            <a:br>
              <a:rPr lang="tr-TR" sz="2400" b="1" dirty="0" smtClean="0">
                <a:latin typeface="Agency FB" pitchFamily="34" charset="0"/>
              </a:rPr>
            </a:br>
            <a:r>
              <a:rPr lang="tr-TR" sz="2400" b="1" dirty="0" smtClean="0">
                <a:latin typeface="Agency FB" pitchFamily="34" charset="0"/>
              </a:rPr>
              <a:t>İleri geri sallanılmamalıdır.</a:t>
            </a:r>
            <a:br>
              <a:rPr lang="tr-TR" sz="2400" b="1" dirty="0" smtClean="0">
                <a:latin typeface="Agency FB" pitchFamily="34" charset="0"/>
              </a:rPr>
            </a:br>
            <a:r>
              <a:rPr lang="tr-TR" sz="2400" b="1" dirty="0" smtClean="0">
                <a:latin typeface="Agency FB" pitchFamily="34" charset="0"/>
              </a:rPr>
              <a:t/>
            </a:r>
            <a:br>
              <a:rPr lang="tr-TR" sz="2400" b="1" dirty="0" smtClean="0">
                <a:latin typeface="Agency FB" pitchFamily="34" charset="0"/>
              </a:rPr>
            </a:br>
            <a:r>
              <a:rPr lang="tr-TR" sz="2400" b="1" dirty="0" smtClean="0">
                <a:latin typeface="Agency FB" pitchFamily="34" charset="0"/>
              </a:rPr>
              <a:t>Dik oturulmalıdır. </a:t>
            </a:r>
            <a:br>
              <a:rPr lang="tr-TR" sz="2400" b="1" dirty="0" smtClean="0">
                <a:latin typeface="Agency FB" pitchFamily="34" charset="0"/>
              </a:rPr>
            </a:br>
            <a:r>
              <a:rPr lang="tr-TR" sz="2400" b="1" dirty="0" smtClean="0">
                <a:latin typeface="Agency FB" pitchFamily="34" charset="0"/>
              </a:rPr>
              <a:t>Sağa -sola veya öne fazla </a:t>
            </a:r>
            <a:br>
              <a:rPr lang="tr-TR" sz="2400" b="1" dirty="0" smtClean="0">
                <a:latin typeface="Agency FB" pitchFamily="34" charset="0"/>
              </a:rPr>
            </a:br>
            <a:r>
              <a:rPr lang="tr-TR" sz="2400" b="1" dirty="0" smtClean="0">
                <a:latin typeface="Agency FB" pitchFamily="34" charset="0"/>
              </a:rPr>
              <a:t>eğilmemelidir. </a:t>
            </a:r>
            <a:br>
              <a:rPr lang="tr-TR" sz="2400" b="1" dirty="0" smtClean="0">
                <a:latin typeface="Agency FB" pitchFamily="34" charset="0"/>
              </a:rPr>
            </a:br>
            <a:r>
              <a:rPr lang="tr-TR" sz="2400" b="1" dirty="0" smtClean="0">
                <a:latin typeface="Agency FB" pitchFamily="34" charset="0"/>
              </a:rPr>
              <a:t/>
            </a:r>
            <a:br>
              <a:rPr lang="tr-TR" sz="2400" b="1" dirty="0" smtClean="0">
                <a:latin typeface="Agency FB" pitchFamily="34" charset="0"/>
              </a:rPr>
            </a:br>
            <a:r>
              <a:rPr lang="tr-TR" sz="2400" b="1" dirty="0" smtClean="0">
                <a:latin typeface="Agency FB" pitchFamily="34" charset="0"/>
              </a:rPr>
              <a:t>Bu durumlar gözün çok çabuk </a:t>
            </a:r>
            <a:br>
              <a:rPr lang="tr-TR" sz="2400" b="1" dirty="0" smtClean="0">
                <a:latin typeface="Agency FB" pitchFamily="34" charset="0"/>
              </a:rPr>
            </a:br>
            <a:r>
              <a:rPr lang="tr-TR" sz="2400" b="1" dirty="0" smtClean="0">
                <a:latin typeface="Agency FB" pitchFamily="34" charset="0"/>
              </a:rPr>
              <a:t>yorulmasına ve satırlar arasında</a:t>
            </a:r>
            <a:br>
              <a:rPr lang="tr-TR" sz="2400" b="1" dirty="0" smtClean="0">
                <a:latin typeface="Agency FB" pitchFamily="34" charset="0"/>
              </a:rPr>
            </a:br>
            <a:r>
              <a:rPr lang="tr-TR" sz="2400" b="1" dirty="0" smtClean="0">
                <a:latin typeface="Agency FB" pitchFamily="34" charset="0"/>
              </a:rPr>
              <a:t>kaymalara neden olabilir. </a:t>
            </a:r>
          </a:p>
        </p:txBody>
      </p:sp>
      <p:pic>
        <p:nvPicPr>
          <p:cNvPr id="3" name="2 Resim" descr="44247811_957487851117109_1269770887372996608_n.jpg"/>
          <p:cNvPicPr>
            <a:picLocks noChangeAspect="1"/>
          </p:cNvPicPr>
          <p:nvPr/>
        </p:nvPicPr>
        <p:blipFill>
          <a:blip r:embed="rId2"/>
          <a:stretch>
            <a:fillRect/>
          </a:stretch>
        </p:blipFill>
        <p:spPr>
          <a:xfrm>
            <a:off x="4714901" y="1643050"/>
            <a:ext cx="3571875" cy="4743450"/>
          </a:xfrm>
          <a:prstGeom prst="rect">
            <a:avLst/>
          </a:prstGeom>
        </p:spPr>
      </p:pic>
      <p:sp>
        <p:nvSpPr>
          <p:cNvPr id="4"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11</a:t>
            </a:r>
            <a:endParaRPr kumimoji="0" lang="tr-TR" altLang="tr-TR" sz="7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31" y="1678008"/>
            <a:ext cx="4572032" cy="4679950"/>
          </a:xfrm>
        </p:spPr>
        <p:txBody>
          <a:bodyPr>
            <a:normAutofit/>
          </a:bodyPr>
          <a:lstStyle/>
          <a:p>
            <a:r>
              <a:rPr lang="tr-TR" sz="2800" b="1" dirty="0" smtClean="0">
                <a:latin typeface="Agency FB" pitchFamily="34" charset="0"/>
              </a:rPr>
              <a:t>Okuma yapılırken gözler zaman zaman </a:t>
            </a:r>
            <a:r>
              <a:rPr lang="tr-TR" sz="2800" b="1" dirty="0" smtClean="0">
                <a:latin typeface="Agency FB" pitchFamily="34" charset="0"/>
              </a:rPr>
              <a:t>dinlendirilmek için </a:t>
            </a:r>
            <a:r>
              <a:rPr lang="tr-TR" sz="2800" b="1" dirty="0" smtClean="0">
                <a:latin typeface="Agency FB" pitchFamily="34" charset="0"/>
              </a:rPr>
              <a:t>gözlerinizi ara </a:t>
            </a:r>
            <a:r>
              <a:rPr lang="tr-TR" sz="2800" b="1" dirty="0" smtClean="0">
                <a:latin typeface="Agency FB" pitchFamily="34" charset="0"/>
              </a:rPr>
              <a:t>sıra </a:t>
            </a:r>
            <a:r>
              <a:rPr lang="tr-TR" sz="2800" b="1" dirty="0" smtClean="0">
                <a:latin typeface="Agency FB" pitchFamily="34" charset="0"/>
              </a:rPr>
              <a:t>açıp kapatmalı ve ara </a:t>
            </a:r>
            <a:r>
              <a:rPr lang="tr-TR" sz="2800" b="1" dirty="0" smtClean="0">
                <a:latin typeface="Agency FB" pitchFamily="34" charset="0"/>
              </a:rPr>
              <a:t>sıra </a:t>
            </a:r>
            <a:r>
              <a:rPr lang="tr-TR" sz="2800" b="1" dirty="0" smtClean="0">
                <a:latin typeface="Agency FB" pitchFamily="34" charset="0"/>
              </a:rPr>
              <a:t>kaldırıp uzak cisimlere bakmalısınız</a:t>
            </a:r>
            <a:r>
              <a:rPr lang="tr-TR" sz="2800" b="1" dirty="0" smtClean="0">
                <a:latin typeface="Agency FB" pitchFamily="34" charset="0"/>
              </a:rPr>
              <a:t>.</a:t>
            </a:r>
            <a:br>
              <a:rPr lang="tr-TR" sz="2800" b="1" dirty="0" smtClean="0">
                <a:latin typeface="Agency FB" pitchFamily="34" charset="0"/>
              </a:rPr>
            </a:br>
            <a:r>
              <a:rPr lang="tr-TR" sz="2800" b="1" dirty="0" smtClean="0">
                <a:latin typeface="Agency FB" pitchFamily="34" charset="0"/>
              </a:rPr>
              <a:t> </a:t>
            </a:r>
            <a:br>
              <a:rPr lang="tr-TR" sz="2800" b="1" dirty="0" smtClean="0">
                <a:latin typeface="Agency FB" pitchFamily="34" charset="0"/>
              </a:rPr>
            </a:br>
            <a:r>
              <a:rPr lang="tr-TR" sz="2800" b="1" dirty="0" smtClean="0">
                <a:latin typeface="Agency FB" pitchFamily="34" charset="0"/>
              </a:rPr>
              <a:t> Bu arada kan dolaşımını hızlandıracak teknikler (elleri sallamak, boynu hareket ettirmek vb.) kullanılmalıdır. </a:t>
            </a:r>
            <a:endParaRPr lang="tr-TR" sz="2800" b="1" dirty="0" smtClean="0">
              <a:latin typeface="Agency FB" pitchFamily="34" charset="0"/>
            </a:endParaRPr>
          </a:p>
        </p:txBody>
      </p:sp>
      <p:sp>
        <p:nvSpPr>
          <p:cNvPr id="3"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12</a:t>
            </a:r>
            <a:endParaRPr kumimoji="0" lang="tr-TR" altLang="tr-TR" sz="7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endParaRPr>
          </a:p>
        </p:txBody>
      </p:sp>
      <p:pic>
        <p:nvPicPr>
          <p:cNvPr id="4" name="3 Resim" descr="981-1.jpg"/>
          <p:cNvPicPr>
            <a:picLocks noChangeAspect="1"/>
          </p:cNvPicPr>
          <p:nvPr/>
        </p:nvPicPr>
        <p:blipFill>
          <a:blip r:embed="rId2"/>
          <a:stretch>
            <a:fillRect/>
          </a:stretch>
        </p:blipFill>
        <p:spPr>
          <a:xfrm>
            <a:off x="4714876" y="2000240"/>
            <a:ext cx="3571868" cy="40719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32" y="1598633"/>
            <a:ext cx="4643470" cy="4759325"/>
          </a:xfrm>
        </p:spPr>
        <p:txBody>
          <a:bodyPr>
            <a:normAutofit fontScale="90000"/>
          </a:bodyPr>
          <a:lstStyle/>
          <a:p>
            <a:pPr eaLnBrk="1" hangingPunct="1"/>
            <a:r>
              <a:rPr lang="tr-TR" sz="3200" b="1" dirty="0" smtClean="0">
                <a:latin typeface="Agency FB" pitchFamily="34" charset="0"/>
              </a:rPr>
              <a:t>Okuma amacınızın olması okuma hızınızı arttıracaktır. </a:t>
            </a:r>
            <a:br>
              <a:rPr lang="tr-TR" sz="3200" b="1" dirty="0" smtClean="0">
                <a:latin typeface="Agency FB" pitchFamily="34" charset="0"/>
              </a:rPr>
            </a:br>
            <a:r>
              <a:rPr lang="tr-TR" sz="3200" b="1" dirty="0" smtClean="0">
                <a:latin typeface="Agency FB" pitchFamily="34" charset="0"/>
              </a:rPr>
              <a:t/>
            </a:r>
            <a:br>
              <a:rPr lang="tr-TR" sz="3200" b="1" dirty="0" smtClean="0">
                <a:latin typeface="Agency FB" pitchFamily="34" charset="0"/>
              </a:rPr>
            </a:br>
            <a:r>
              <a:rPr lang="tr-TR" sz="3200" b="1" dirty="0" smtClean="0">
                <a:latin typeface="Agency FB" pitchFamily="34" charset="0"/>
              </a:rPr>
              <a:t>Ne okuduğunuzu, </a:t>
            </a:r>
            <a:br>
              <a:rPr lang="tr-TR" sz="3200" b="1" dirty="0" smtClean="0">
                <a:latin typeface="Agency FB" pitchFamily="34" charset="0"/>
              </a:rPr>
            </a:br>
            <a:r>
              <a:rPr lang="tr-TR" sz="3200" b="1" dirty="0" smtClean="0">
                <a:latin typeface="Agency FB" pitchFamily="34" charset="0"/>
              </a:rPr>
              <a:t>niçin okuduğunuzu,</a:t>
            </a:r>
            <a:br>
              <a:rPr lang="tr-TR" sz="3200" b="1" dirty="0" smtClean="0">
                <a:latin typeface="Agency FB" pitchFamily="34" charset="0"/>
              </a:rPr>
            </a:br>
            <a:r>
              <a:rPr lang="tr-TR" sz="3200" b="1" dirty="0" smtClean="0">
                <a:latin typeface="Agency FB" pitchFamily="34" charset="0"/>
              </a:rPr>
              <a:t>ne bulmak istediğinizi  </a:t>
            </a:r>
            <a:br>
              <a:rPr lang="tr-TR" sz="3200" b="1" dirty="0" smtClean="0">
                <a:latin typeface="Agency FB" pitchFamily="34" charset="0"/>
              </a:rPr>
            </a:br>
            <a:r>
              <a:rPr lang="tr-TR" sz="3200" b="1" dirty="0" smtClean="0">
                <a:latin typeface="Agency FB" pitchFamily="34" charset="0"/>
              </a:rPr>
              <a:t>bilerek okumak! </a:t>
            </a:r>
            <a:br>
              <a:rPr lang="tr-TR" sz="3200" b="1" dirty="0" smtClean="0">
                <a:latin typeface="Agency FB" pitchFamily="34" charset="0"/>
              </a:rPr>
            </a:br>
            <a:r>
              <a:rPr lang="tr-TR" sz="3200" b="1" dirty="0" smtClean="0">
                <a:latin typeface="Agency FB" pitchFamily="34" charset="0"/>
              </a:rPr>
              <a:t/>
            </a:r>
            <a:br>
              <a:rPr lang="tr-TR" sz="3200" b="1" dirty="0" smtClean="0">
                <a:latin typeface="Agency FB" pitchFamily="34" charset="0"/>
              </a:rPr>
            </a:br>
            <a:r>
              <a:rPr lang="tr-TR" b="1" dirty="0" smtClean="0">
                <a:latin typeface="Agency FB" pitchFamily="34" charset="0"/>
              </a:rPr>
              <a:t>Yani tam bir </a:t>
            </a:r>
            <a:r>
              <a:rPr lang="tr-TR" b="1" dirty="0" smtClean="0">
                <a:solidFill>
                  <a:srgbClr val="7030A0"/>
                </a:solidFill>
                <a:latin typeface="Agency FB" pitchFamily="34" charset="0"/>
              </a:rPr>
              <a:t>konsantrasyon!</a:t>
            </a:r>
          </a:p>
        </p:txBody>
      </p:sp>
      <p:sp>
        <p:nvSpPr>
          <p:cNvPr id="3"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13</a:t>
            </a:r>
          </a:p>
        </p:txBody>
      </p:sp>
      <p:sp>
        <p:nvSpPr>
          <p:cNvPr id="1028" name="AutoShape 4" descr="kocluk merkezi gorsel 14 900x0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kocluk merkezi gorsel 14 900x0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2021-09-15 (2).png"/>
          <p:cNvPicPr>
            <a:picLocks noChangeAspect="1"/>
          </p:cNvPicPr>
          <p:nvPr/>
        </p:nvPicPr>
        <p:blipFill>
          <a:blip r:embed="rId2"/>
          <a:stretch>
            <a:fillRect/>
          </a:stretch>
        </p:blipFill>
        <p:spPr>
          <a:xfrm>
            <a:off x="4786314" y="1928802"/>
            <a:ext cx="3500462" cy="41434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6512" y="485800"/>
            <a:ext cx="8229600" cy="1143000"/>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14</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
        <p:nvSpPr>
          <p:cNvPr id="19459" name="Rectangle 3"/>
          <p:cNvSpPr>
            <a:spLocks noGrp="1" noChangeArrowheads="1"/>
          </p:cNvSpPr>
          <p:nvPr>
            <p:ph idx="1"/>
          </p:nvPr>
        </p:nvSpPr>
        <p:spPr>
          <a:xfrm>
            <a:off x="-71470" y="1945746"/>
            <a:ext cx="4857784" cy="3769270"/>
          </a:xfrm>
        </p:spPr>
        <p:txBody>
          <a:bodyPr>
            <a:normAutofit lnSpcReduction="10000"/>
          </a:bodyPr>
          <a:lstStyle/>
          <a:p>
            <a:pPr algn="ctr">
              <a:lnSpc>
                <a:spcPct val="170000"/>
              </a:lnSpc>
              <a:buNone/>
            </a:pPr>
            <a:r>
              <a:rPr lang="tr-TR" altLang="tr-TR" sz="2800" b="1" dirty="0" smtClean="0">
                <a:latin typeface="Agency FB" pitchFamily="34" charset="0"/>
                <a:ea typeface="Gungsuh" panose="02030600000101010101" pitchFamily="18" charset="-127"/>
              </a:rPr>
              <a:t>	Bütün </a:t>
            </a:r>
            <a:r>
              <a:rPr lang="tr-TR" altLang="tr-TR" sz="2800" b="1" dirty="0" smtClean="0">
                <a:latin typeface="Agency FB" pitchFamily="34" charset="0"/>
                <a:ea typeface="Gungsuh" panose="02030600000101010101" pitchFamily="18" charset="-127"/>
              </a:rPr>
              <a:t>şıkları okumadan, doğru olduğuna inandığınız şıkkı işaretlemeyin. </a:t>
            </a:r>
          </a:p>
          <a:p>
            <a:pPr algn="ctr" eaLnBrk="1" hangingPunct="1">
              <a:lnSpc>
                <a:spcPct val="170000"/>
              </a:lnSpc>
              <a:buFont typeface="Arial" charset="0"/>
              <a:buNone/>
            </a:pPr>
            <a:r>
              <a:rPr lang="tr-TR" altLang="tr-TR" sz="2800" b="1" dirty="0" smtClean="0">
                <a:latin typeface="Agency FB" pitchFamily="34" charset="0"/>
                <a:ea typeface="Gungsuh" panose="02030600000101010101" pitchFamily="18" charset="-127"/>
              </a:rPr>
              <a:t>	Çünkü bazı sorular sizden en doğru cevabı bulmanızı ister. </a:t>
            </a:r>
          </a:p>
        </p:txBody>
      </p:sp>
      <p:pic>
        <p:nvPicPr>
          <p:cNvPr id="19460" name="Picture 6"/>
          <p:cNvPicPr>
            <a:picLocks noChangeAspect="1" noChangeArrowheads="1"/>
          </p:cNvPicPr>
          <p:nvPr/>
        </p:nvPicPr>
        <p:blipFill>
          <a:blip r:embed="rId2">
            <a:lum contrast="12000"/>
            <a:extLst>
              <a:ext uri="{28A0092B-C50C-407E-A947-70E740481C1C}">
                <a14:useLocalDpi xmlns:a14="http://schemas.microsoft.com/office/drawing/2010/main" xmlns="" val="0"/>
              </a:ext>
            </a:extLst>
          </a:blip>
          <a:srcRect/>
          <a:stretch>
            <a:fillRect/>
          </a:stretch>
        </p:blipFill>
        <p:spPr bwMode="auto">
          <a:xfrm>
            <a:off x="4900120" y="1988778"/>
            <a:ext cx="3386656" cy="37976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31" y="1819298"/>
            <a:ext cx="4643469" cy="4895850"/>
          </a:xfrm>
        </p:spPr>
        <p:txBody>
          <a:bodyPr>
            <a:normAutofit/>
          </a:bodyPr>
          <a:lstStyle/>
          <a:p>
            <a:pPr marL="469900" indent="-469900" algn="ctr" eaLnBrk="1" hangingPunct="1">
              <a:defRPr/>
            </a:pPr>
            <a:r>
              <a:rPr lang="tr-TR" sz="2800" b="1" dirty="0" smtClean="0">
                <a:solidFill>
                  <a:schemeClr val="tx1"/>
                </a:solidFill>
                <a:latin typeface="Agency FB" pitchFamily="34" charset="0"/>
              </a:rPr>
              <a:t>	Test </a:t>
            </a:r>
            <a:r>
              <a:rPr lang="tr-TR" sz="2800" b="1" dirty="0">
                <a:solidFill>
                  <a:schemeClr val="tx1"/>
                </a:solidFill>
                <a:latin typeface="Agency FB" pitchFamily="34" charset="0"/>
              </a:rPr>
              <a:t>çözerken sorunun doğru cevabını bulmak kadar </a:t>
            </a:r>
            <a:r>
              <a:rPr lang="tr-TR" sz="2800" b="1" dirty="0" smtClean="0">
                <a:solidFill>
                  <a:schemeClr val="tx1"/>
                </a:solidFill>
                <a:latin typeface="Agency FB" pitchFamily="34" charset="0"/>
              </a:rPr>
              <a:t>önemli </a:t>
            </a:r>
            <a:r>
              <a:rPr lang="tr-TR" sz="2800" b="1" dirty="0">
                <a:solidFill>
                  <a:schemeClr val="tx1"/>
                </a:solidFill>
                <a:latin typeface="Agency FB" pitchFamily="34" charset="0"/>
              </a:rPr>
              <a:t>bir diğer olay da</a:t>
            </a:r>
            <a:r>
              <a:rPr lang="tr-TR" sz="2800" b="1" dirty="0">
                <a:solidFill>
                  <a:schemeClr val="tx1"/>
                </a:solidFill>
                <a:effectLst>
                  <a:outerShdw blurRad="38100" dist="38100" dir="2700000" algn="tl">
                    <a:srgbClr val="000000">
                      <a:alpha val="43137"/>
                    </a:srgbClr>
                  </a:outerShdw>
                </a:effectLst>
                <a:latin typeface="Agency FB" pitchFamily="34" charset="0"/>
              </a:rPr>
              <a:t> </a:t>
            </a:r>
            <a:r>
              <a:rPr lang="tr-TR" sz="2800" b="1" dirty="0" smtClean="0">
                <a:solidFill>
                  <a:schemeClr val="tx1"/>
                </a:solidFill>
                <a:effectLst>
                  <a:outerShdw blurRad="38100" dist="38100" dir="2700000" algn="tl">
                    <a:srgbClr val="000000">
                      <a:alpha val="43137"/>
                    </a:srgbClr>
                  </a:outerShdw>
                </a:effectLst>
                <a:latin typeface="Agency FB" pitchFamily="34" charset="0"/>
              </a:rPr>
              <a:t>doğru cevap </a:t>
            </a:r>
            <a:r>
              <a:rPr lang="tr-TR" sz="2800" b="1" dirty="0">
                <a:solidFill>
                  <a:schemeClr val="tx1"/>
                </a:solidFill>
                <a:effectLst>
                  <a:outerShdw blurRad="38100" dist="38100" dir="2700000" algn="tl">
                    <a:srgbClr val="000000">
                      <a:alpha val="43137"/>
                    </a:srgbClr>
                  </a:outerShdw>
                </a:effectLst>
                <a:latin typeface="Agency FB" pitchFamily="34" charset="0"/>
              </a:rPr>
              <a:t>olamayacak şıkların tespit edilmesidir</a:t>
            </a:r>
            <a:r>
              <a:rPr lang="tr-TR" sz="2800" b="1" dirty="0" smtClean="0">
                <a:solidFill>
                  <a:schemeClr val="tx1"/>
                </a:solidFill>
                <a:effectLst>
                  <a:outerShdw blurRad="38100" dist="38100" dir="2700000" algn="tl">
                    <a:srgbClr val="000000">
                      <a:alpha val="43137"/>
                    </a:srgbClr>
                  </a:outerShdw>
                </a:effectLst>
                <a:latin typeface="Agency FB" pitchFamily="34" charset="0"/>
              </a:rPr>
              <a:t>.</a:t>
            </a:r>
          </a:p>
          <a:p>
            <a:pPr algn="ctr" eaLnBrk="1" hangingPunct="1">
              <a:defRPr/>
            </a:pPr>
            <a:endParaRPr lang="tr-TR" sz="2800" b="1" dirty="0">
              <a:solidFill>
                <a:schemeClr val="tx1"/>
              </a:solidFill>
              <a:effectLst>
                <a:outerShdw blurRad="38100" dist="38100" dir="2700000" algn="tl">
                  <a:srgbClr val="000000">
                    <a:alpha val="43137"/>
                  </a:srgbClr>
                </a:outerShdw>
              </a:effectLst>
              <a:latin typeface="Agency FB" pitchFamily="34" charset="0"/>
            </a:endParaRPr>
          </a:p>
          <a:p>
            <a:pPr marL="469900" indent="-469900" algn="ctr" eaLnBrk="1" hangingPunct="1">
              <a:defRPr/>
            </a:pPr>
            <a:r>
              <a:rPr lang="tr-TR" sz="2800" b="1" dirty="0" smtClean="0">
                <a:solidFill>
                  <a:schemeClr val="tx1"/>
                </a:solidFill>
                <a:effectLst>
                  <a:outerShdw blurRad="38100" dist="38100" dir="2700000" algn="tl">
                    <a:srgbClr val="000000">
                      <a:alpha val="43137"/>
                    </a:srgbClr>
                  </a:outerShdw>
                </a:effectLst>
                <a:latin typeface="Agency FB" pitchFamily="34" charset="0"/>
              </a:rPr>
              <a:t>	Yanlış </a:t>
            </a:r>
            <a:r>
              <a:rPr lang="tr-TR" sz="2800" b="1" dirty="0" smtClean="0">
                <a:solidFill>
                  <a:schemeClr val="tx1"/>
                </a:solidFill>
                <a:effectLst>
                  <a:outerShdw blurRad="38100" dist="38100" dir="2700000" algn="tl">
                    <a:srgbClr val="000000">
                      <a:alpha val="43137"/>
                    </a:srgbClr>
                  </a:outerShdw>
                </a:effectLst>
                <a:latin typeface="Agency FB" pitchFamily="34" charset="0"/>
              </a:rPr>
              <a:t>olduğunu düşündüğünüz seçeneklerin </a:t>
            </a:r>
            <a:r>
              <a:rPr lang="tr-TR" sz="2800" b="1" dirty="0">
                <a:solidFill>
                  <a:schemeClr val="tx1"/>
                </a:solidFill>
                <a:effectLst>
                  <a:outerShdw blurRad="38100" dist="38100" dir="2700000" algn="tl">
                    <a:srgbClr val="000000">
                      <a:alpha val="43137"/>
                    </a:srgbClr>
                  </a:outerShdw>
                </a:effectLst>
                <a:latin typeface="Agency FB" pitchFamily="34" charset="0"/>
              </a:rPr>
              <a:t>üzerine çarpı (X</a:t>
            </a:r>
            <a:r>
              <a:rPr lang="tr-TR" sz="2800" b="1" dirty="0" smtClean="0">
                <a:solidFill>
                  <a:schemeClr val="tx1"/>
                </a:solidFill>
                <a:effectLst>
                  <a:outerShdw blurRad="38100" dist="38100" dir="2700000" algn="tl">
                    <a:srgbClr val="000000">
                      <a:alpha val="43137"/>
                    </a:srgbClr>
                  </a:outerShdw>
                </a:effectLst>
                <a:latin typeface="Agency FB" pitchFamily="34" charset="0"/>
              </a:rPr>
              <a:t>) işareti </a:t>
            </a:r>
            <a:r>
              <a:rPr lang="tr-TR" sz="2800" b="1" dirty="0">
                <a:solidFill>
                  <a:schemeClr val="tx1"/>
                </a:solidFill>
                <a:effectLst>
                  <a:outerShdw blurRad="38100" dist="38100" dir="2700000" algn="tl">
                    <a:srgbClr val="000000">
                      <a:alpha val="43137"/>
                    </a:srgbClr>
                  </a:outerShdw>
                </a:effectLst>
                <a:latin typeface="Agency FB" pitchFamily="34" charset="0"/>
              </a:rPr>
              <a:t>koyun. Böylelikle doğru cevabı daha hızlı bulursunuz.</a:t>
            </a:r>
            <a:endParaRPr lang="tr-TR" sz="2800" b="1" dirty="0">
              <a:solidFill>
                <a:schemeClr val="tx1"/>
              </a:solidFill>
              <a:latin typeface="Agency FB" pitchFamily="34" charset="0"/>
            </a:endParaRPr>
          </a:p>
          <a:p>
            <a:pPr algn="ctr" eaLnBrk="1" hangingPunct="1">
              <a:defRPr/>
            </a:pPr>
            <a:endParaRPr lang="tr-TR" sz="2800" b="1" dirty="0">
              <a:solidFill>
                <a:schemeClr val="tx1"/>
              </a:solidFill>
              <a:latin typeface="Agency FB" pitchFamily="34" charset="0"/>
            </a:endParaRPr>
          </a:p>
        </p:txBody>
      </p:sp>
      <p:sp>
        <p:nvSpPr>
          <p:cNvPr id="4"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15</a:t>
            </a:r>
            <a:endParaRPr kumimoji="0" lang="tr-TR" altLang="tr-TR" sz="7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endParaRPr>
          </a:p>
        </p:txBody>
      </p:sp>
      <p:pic>
        <p:nvPicPr>
          <p:cNvPr id="5" name="4 Resim" descr="cross-mark_274c.png"/>
          <p:cNvPicPr>
            <a:picLocks noChangeAspect="1"/>
          </p:cNvPicPr>
          <p:nvPr/>
        </p:nvPicPr>
        <p:blipFill>
          <a:blip r:embed="rId2"/>
          <a:stretch>
            <a:fillRect/>
          </a:stretch>
        </p:blipFill>
        <p:spPr>
          <a:xfrm>
            <a:off x="4667653" y="1928802"/>
            <a:ext cx="3619123" cy="4071966"/>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 y="549275"/>
            <a:ext cx="8286808" cy="5688013"/>
          </a:xfrm>
        </p:spPr>
        <p:txBody>
          <a:bodyPr>
            <a:normAutofit/>
          </a:bodyPr>
          <a:lstStyle/>
          <a:p>
            <a:pPr lvl="0"/>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Cevap </a:t>
            </a:r>
            <a:r>
              <a:rPr lang="tr-TR" sz="2800" b="1" dirty="0" smtClean="0">
                <a:latin typeface="Agency FB" pitchFamily="34" charset="0"/>
              </a:rPr>
              <a:t>şıklarını elerken eğer 2 şıkka indirgeyebilmişseniz bunlardan birisini seçmenizde hiçbir sakınca yoktur. </a:t>
            </a: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Ancak </a:t>
            </a:r>
            <a:r>
              <a:rPr lang="tr-TR" sz="2800" b="1" dirty="0" smtClean="0">
                <a:latin typeface="Agency FB" pitchFamily="34" charset="0"/>
              </a:rPr>
              <a:t>2’</a:t>
            </a:r>
            <a:r>
              <a:rPr lang="tr-TR" sz="2800" b="1" dirty="0" smtClean="0">
                <a:latin typeface="Agency FB" pitchFamily="34" charset="0"/>
              </a:rPr>
              <a:t>den </a:t>
            </a:r>
            <a:r>
              <a:rPr lang="tr-TR" sz="2800" b="1" dirty="0" smtClean="0">
                <a:latin typeface="Agency FB" pitchFamily="34" charset="0"/>
              </a:rPr>
              <a:t>fazla şık cevap olabilecek nitelikteyse bu </a:t>
            </a:r>
            <a:r>
              <a:rPr lang="tr-TR" sz="2800" b="1" dirty="0" smtClean="0">
                <a:latin typeface="Agency FB" pitchFamily="34" charset="0"/>
              </a:rPr>
              <a:t>soruyu cevaplandırmamanız</a:t>
            </a:r>
            <a:r>
              <a:rPr lang="tr-TR" sz="2800" b="1" dirty="0" smtClean="0">
                <a:latin typeface="Agency FB" pitchFamily="34" charset="0"/>
              </a:rPr>
              <a:t>, en azından </a:t>
            </a:r>
            <a:r>
              <a:rPr lang="tr-TR" sz="2800" b="1" dirty="0" smtClean="0">
                <a:latin typeface="Agency FB" pitchFamily="34" charset="0"/>
              </a:rPr>
              <a:t>sınavın </a:t>
            </a:r>
            <a:r>
              <a:rPr lang="tr-TR" sz="2800" b="1" dirty="0" smtClean="0">
                <a:latin typeface="Agency FB" pitchFamily="34" charset="0"/>
              </a:rPr>
              <a:t>sonlarına doğru tekrar </a:t>
            </a:r>
            <a:br>
              <a:rPr lang="tr-TR" sz="2800" b="1" dirty="0" smtClean="0">
                <a:latin typeface="Agency FB" pitchFamily="34" charset="0"/>
              </a:rPr>
            </a:br>
            <a:r>
              <a:rPr lang="tr-TR" sz="2800" b="1" dirty="0" smtClean="0">
                <a:latin typeface="Agency FB" pitchFamily="34" charset="0"/>
              </a:rPr>
              <a:t>soruya dönmek üzere boş </a:t>
            </a:r>
            <a:r>
              <a:rPr lang="tr-TR" sz="2800" b="1" dirty="0" smtClean="0">
                <a:latin typeface="Agency FB" pitchFamily="34" charset="0"/>
              </a:rPr>
              <a:t>bırakmanız </a:t>
            </a:r>
            <a:r>
              <a:rPr lang="tr-TR" sz="2800" b="1" dirty="0" smtClean="0">
                <a:latin typeface="Agency FB" pitchFamily="34" charset="0"/>
              </a:rPr>
              <a:t>daha uygun olacaktır</a:t>
            </a:r>
            <a:r>
              <a:rPr lang="tr-TR" sz="2800" b="1" dirty="0" smtClean="0">
                <a:latin typeface="Agency FB" pitchFamily="34" charset="0"/>
              </a:rPr>
              <a:t>.</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2</a:t>
            </a:r>
            <a:r>
              <a:rPr lang="en-US" sz="2800" b="1" dirty="0" smtClean="0">
                <a:latin typeface="Agency FB" pitchFamily="34" charset="0"/>
              </a:rPr>
              <a:t> </a:t>
            </a:r>
            <a:r>
              <a:rPr lang="en-US" sz="2800" b="1" dirty="0" err="1" smtClean="0">
                <a:latin typeface="Agency FB" pitchFamily="34" charset="0"/>
              </a:rPr>
              <a:t>cevap</a:t>
            </a:r>
            <a:r>
              <a:rPr lang="en-US" sz="2800" b="1" dirty="0" smtClean="0">
                <a:latin typeface="Agency FB" pitchFamily="34" charset="0"/>
              </a:rPr>
              <a:t> </a:t>
            </a:r>
            <a:r>
              <a:rPr lang="en-US" sz="2800" b="1" dirty="0" err="1" smtClean="0">
                <a:latin typeface="Agency FB" pitchFamily="34" charset="0"/>
              </a:rPr>
              <a:t>da</a:t>
            </a:r>
            <a:r>
              <a:rPr lang="en-US" sz="2800" b="1" dirty="0" smtClean="0">
                <a:latin typeface="Agency FB" pitchFamily="34" charset="0"/>
              </a:rPr>
              <a:t> </a:t>
            </a:r>
            <a:r>
              <a:rPr lang="en-US" sz="2800" b="1" dirty="0" err="1" smtClean="0">
                <a:latin typeface="Agency FB" pitchFamily="34" charset="0"/>
              </a:rPr>
              <a:t>birbirine</a:t>
            </a:r>
            <a:r>
              <a:rPr lang="en-US" sz="2800" b="1" dirty="0" smtClean="0">
                <a:latin typeface="Agency FB" pitchFamily="34" charset="0"/>
              </a:rPr>
              <a:t> </a:t>
            </a:r>
            <a:r>
              <a:rPr lang="en-US" sz="2800" b="1" dirty="0" err="1" smtClean="0">
                <a:latin typeface="Agency FB" pitchFamily="34" charset="0"/>
              </a:rPr>
              <a:t>benziyorsa</a:t>
            </a:r>
            <a:r>
              <a:rPr lang="en-US" sz="2800" b="1" dirty="0" smtClean="0">
                <a:latin typeface="Agency FB" pitchFamily="34" charset="0"/>
              </a:rPr>
              <a:t>, </a:t>
            </a:r>
            <a:r>
              <a:rPr lang="en-US" sz="2800" b="1" dirty="0" err="1" smtClean="0">
                <a:latin typeface="Agency FB" pitchFamily="34" charset="0"/>
              </a:rPr>
              <a:t>cevap</a:t>
            </a:r>
            <a:r>
              <a:rPr lang="en-US" sz="2800" b="1" dirty="0" smtClean="0">
                <a:latin typeface="Agency FB" pitchFamily="34" charset="0"/>
              </a:rPr>
              <a:t>, </a:t>
            </a:r>
            <a:r>
              <a:rPr lang="en-US" sz="2800" b="1" dirty="0" err="1" smtClean="0">
                <a:latin typeface="Agency FB" pitchFamily="34" charset="0"/>
              </a:rPr>
              <a:t>büyük</a:t>
            </a:r>
            <a:r>
              <a:rPr lang="en-US" sz="2800" b="1" dirty="0" smtClean="0">
                <a:latin typeface="Agency FB" pitchFamily="34" charset="0"/>
              </a:rPr>
              <a:t> </a:t>
            </a:r>
            <a:r>
              <a:rPr lang="en-US" sz="2800" b="1" dirty="0" err="1" smtClean="0">
                <a:latin typeface="Agency FB" pitchFamily="34" charset="0"/>
              </a:rPr>
              <a:t>ihtimalle</a:t>
            </a:r>
            <a:r>
              <a:rPr lang="en-US" sz="2800" b="1" dirty="0" smtClean="0">
                <a:latin typeface="Agency FB" pitchFamily="34" charset="0"/>
              </a:rPr>
              <a:t> </a:t>
            </a:r>
            <a:r>
              <a:rPr lang="en-US" sz="2800" b="1" dirty="0" err="1" smtClean="0">
                <a:latin typeface="Agency FB" pitchFamily="34" charset="0"/>
              </a:rPr>
              <a:t>ikisi</a:t>
            </a:r>
            <a:r>
              <a:rPr lang="en-US" sz="2800" b="1" dirty="0" smtClean="0">
                <a:latin typeface="Agency FB" pitchFamily="34" charset="0"/>
              </a:rPr>
              <a:t> de </a:t>
            </a:r>
            <a:r>
              <a:rPr lang="en-US" sz="2800" b="1" dirty="0" err="1" smtClean="0">
                <a:latin typeface="Agency FB" pitchFamily="34" charset="0"/>
              </a:rPr>
              <a:t>değildir</a:t>
            </a:r>
            <a:r>
              <a:rPr lang="en-US" sz="2800" b="1" dirty="0" smtClean="0">
                <a:latin typeface="Agency FB" pitchFamily="34" charset="0"/>
              </a:rPr>
              <a:t>. </a:t>
            </a:r>
            <a:r>
              <a:rPr lang="tr-TR" sz="2800" b="1" dirty="0" smtClean="0">
                <a:latin typeface="Agency FB" pitchFamily="34" charset="0"/>
              </a:rPr>
              <a:t>2</a:t>
            </a:r>
            <a:r>
              <a:rPr lang="en-US" sz="2800" b="1" dirty="0" smtClean="0">
                <a:latin typeface="Agency FB" pitchFamily="34" charset="0"/>
              </a:rPr>
              <a:t> </a:t>
            </a:r>
            <a:r>
              <a:rPr lang="en-US" sz="2800" b="1" dirty="0" err="1" smtClean="0">
                <a:latin typeface="Agency FB" pitchFamily="34" charset="0"/>
              </a:rPr>
              <a:t>şık</a:t>
            </a:r>
            <a:r>
              <a:rPr lang="en-US" sz="2800" b="1" dirty="0" smtClean="0">
                <a:latin typeface="Agency FB" pitchFamily="34" charset="0"/>
              </a:rPr>
              <a:t> </a:t>
            </a:r>
            <a:r>
              <a:rPr lang="en-US" sz="2800" b="1" dirty="0" err="1" smtClean="0">
                <a:latin typeface="Agency FB" pitchFamily="34" charset="0"/>
              </a:rPr>
              <a:t>birbirinin</a:t>
            </a:r>
            <a:r>
              <a:rPr lang="en-US" sz="2800" b="1" dirty="0" smtClean="0">
                <a:latin typeface="Agency FB" pitchFamily="34" charset="0"/>
              </a:rPr>
              <a:t> </a:t>
            </a:r>
            <a:r>
              <a:rPr lang="en-US" sz="2800" b="1" dirty="0" err="1" smtClean="0">
                <a:latin typeface="Agency FB" pitchFamily="34" charset="0"/>
              </a:rPr>
              <a:t>zıttaysa</a:t>
            </a:r>
            <a:r>
              <a:rPr lang="en-US" sz="2800" b="1" dirty="0" smtClean="0">
                <a:latin typeface="Agency FB" pitchFamily="34" charset="0"/>
              </a:rPr>
              <a:t>, </a:t>
            </a:r>
            <a:r>
              <a:rPr lang="en-US" sz="2800" b="1" dirty="0" err="1" smtClean="0">
                <a:latin typeface="Agency FB" pitchFamily="34" charset="0"/>
              </a:rPr>
              <a:t>bunlardan</a:t>
            </a:r>
            <a:r>
              <a:rPr lang="en-US" sz="2800" b="1" dirty="0" smtClean="0">
                <a:latin typeface="Agency FB" pitchFamily="34" charset="0"/>
              </a:rPr>
              <a:t> </a:t>
            </a:r>
            <a:r>
              <a:rPr lang="en-US" sz="2800" b="1" dirty="0" err="1" smtClean="0">
                <a:latin typeface="Agency FB" pitchFamily="34" charset="0"/>
              </a:rPr>
              <a:t>biri</a:t>
            </a:r>
            <a:r>
              <a:rPr lang="en-US" sz="2800" b="1" dirty="0" smtClean="0">
                <a:latin typeface="Agency FB" pitchFamily="34" charset="0"/>
              </a:rPr>
              <a:t> </a:t>
            </a:r>
            <a:r>
              <a:rPr lang="en-US" sz="2800" b="1" dirty="0" err="1" smtClean="0">
                <a:latin typeface="Agency FB" pitchFamily="34" charset="0"/>
              </a:rPr>
              <a:t>doğrudur</a:t>
            </a:r>
            <a:r>
              <a:rPr lang="en-US" sz="2800" b="1" dirty="0" smtClean="0">
                <a:latin typeface="Agency FB" pitchFamily="34" charset="0"/>
              </a:rPr>
              <a:t>. </a:t>
            </a:r>
            <a:endParaRPr lang="tr-TR" sz="2800" b="1" dirty="0" smtClean="0">
              <a:latin typeface="Agency FB"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 y="549275"/>
            <a:ext cx="8286808" cy="5616575"/>
          </a:xfrm>
        </p:spPr>
        <p:txBody>
          <a:bodyPr>
            <a:normAutofit/>
          </a:bodyPr>
          <a:lstStyle/>
          <a:p>
            <a:pPr eaLnBrk="1" hangingPunct="1"/>
            <a:r>
              <a:rPr lang="tr-TR" sz="2800" b="1" dirty="0" smtClean="0">
                <a:latin typeface="Agency FB" pitchFamily="34" charset="0"/>
              </a:rPr>
              <a:t>     </a:t>
            </a:r>
            <a:r>
              <a:rPr lang="tr-TR" sz="2800" b="1" smtClean="0">
                <a:solidFill>
                  <a:schemeClr val="hlink"/>
                </a:solidFill>
                <a:latin typeface="Agency FB" pitchFamily="34" charset="0"/>
              </a:rPr>
              <a:t>UNUTMAYIN </a:t>
            </a:r>
            <a:r>
              <a:rPr lang="tr-TR" sz="2800" b="1" smtClean="0">
                <a:solidFill>
                  <a:schemeClr val="hlink"/>
                </a:solidFill>
                <a:latin typeface="Agency FB" pitchFamily="34" charset="0"/>
              </a:rPr>
              <a:t>Kİ,</a:t>
            </a: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Her yanlış cevap hem kendini hem de doğru cevaplarınızı götürmektedir.</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Bu da netlerinizin düşmesine neden olmaktadır. </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dirty="0" smtClean="0">
                <a:solidFill>
                  <a:schemeClr val="hlink"/>
                </a:solidFill>
                <a:latin typeface="Agency FB" pitchFamily="34" charset="0"/>
              </a:rPr>
              <a:t>Her soru, her net önemlidir.</a:t>
            </a:r>
            <a:br>
              <a:rPr lang="tr-TR" sz="2800" b="1" dirty="0" smtClean="0">
                <a:solidFill>
                  <a:schemeClr val="hlink"/>
                </a:solidFill>
                <a:latin typeface="Agency FB" pitchFamily="34" charset="0"/>
              </a:rPr>
            </a:br>
            <a:r>
              <a:rPr lang="tr-TR" sz="2800" b="1" dirty="0" smtClean="0">
                <a:latin typeface="Agency FB" pitchFamily="34" charset="0"/>
              </a:rPr>
              <a:t>Bir net sizi en az 20 000 kişinin </a:t>
            </a:r>
            <a:br>
              <a:rPr lang="tr-TR" sz="2800" b="1" dirty="0" smtClean="0">
                <a:latin typeface="Agency FB" pitchFamily="34" charset="0"/>
              </a:rPr>
            </a:br>
            <a:r>
              <a:rPr lang="tr-TR" sz="2800" b="1" dirty="0" smtClean="0">
                <a:latin typeface="Agency FB" pitchFamily="34" charset="0"/>
              </a:rPr>
              <a:t>üstüne de çıkarabilir,</a:t>
            </a:r>
            <a:br>
              <a:rPr lang="tr-TR" sz="2800" b="1" dirty="0" smtClean="0">
                <a:latin typeface="Agency FB" pitchFamily="34" charset="0"/>
              </a:rPr>
            </a:br>
            <a:r>
              <a:rPr lang="tr-TR" sz="2800" b="1" dirty="0" smtClean="0">
                <a:latin typeface="Agency FB" pitchFamily="34" charset="0"/>
              </a:rPr>
              <a:t>altına da düşürebilir.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822258" y="5248603"/>
            <a:ext cx="1565672"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8" name="Rectangle 47"/>
          <p:cNvSpPr/>
          <p:nvPr/>
        </p:nvSpPr>
        <p:spPr>
          <a:xfrm>
            <a:off x="27026" y="2571744"/>
            <a:ext cx="4544974" cy="3108543"/>
          </a:xfrm>
          <a:prstGeom prst="rect">
            <a:avLst/>
          </a:prstGeom>
        </p:spPr>
        <p:txBody>
          <a:bodyPr wrap="square">
            <a:spAutoFit/>
          </a:bodyPr>
          <a:lstStyle/>
          <a:p>
            <a:pPr algn="ctr"/>
            <a:r>
              <a:rPr lang="tr-TR" altLang="tr-TR" sz="2800" b="1" dirty="0" smtClean="0">
                <a:latin typeface="Agency FB" pitchFamily="34" charset="0"/>
                <a:ea typeface="Gungsuh" panose="02030600000101010101" pitchFamily="18" charset="-127"/>
              </a:rPr>
              <a:t>Yanlış olduğuna emin </a:t>
            </a:r>
            <a:r>
              <a:rPr lang="tr-TR" altLang="tr-TR" sz="2800" b="1" dirty="0" smtClean="0">
                <a:latin typeface="Agency FB" pitchFamily="34" charset="0"/>
                <a:ea typeface="Gungsuh" panose="02030600000101010101" pitchFamily="18" charset="-127"/>
              </a:rPr>
              <a:t>olmadıkça,</a:t>
            </a:r>
            <a:r>
              <a:rPr lang="tr-TR" altLang="tr-TR" sz="2800" b="1" dirty="0" smtClean="0">
                <a:latin typeface="Agency FB" pitchFamily="34" charset="0"/>
                <a:ea typeface="Gungsuh" panose="02030600000101010101" pitchFamily="18" charset="-127"/>
              </a:rPr>
              <a:t> </a:t>
            </a:r>
            <a:r>
              <a:rPr lang="tr-TR" sz="2800" b="1" dirty="0" smtClean="0">
                <a:latin typeface="Agency FB" pitchFamily="34" charset="0"/>
              </a:rPr>
              <a:t>ilk </a:t>
            </a:r>
            <a:r>
              <a:rPr lang="tr-TR" sz="2800" b="1" dirty="0" smtClean="0">
                <a:latin typeface="Agency FB" pitchFamily="34" charset="0"/>
              </a:rPr>
              <a:t>işaretlediğin seçeneği </a:t>
            </a:r>
            <a:r>
              <a:rPr lang="tr-TR" sz="2800" b="1" dirty="0" smtClean="0">
                <a:solidFill>
                  <a:srgbClr val="FF0000"/>
                </a:solidFill>
                <a:latin typeface="Agency FB" pitchFamily="34" charset="0"/>
              </a:rPr>
              <a:t>(eğer aklına yeni bir bilgi veya ip ucu gelmediyse) </a:t>
            </a:r>
            <a:r>
              <a:rPr lang="tr-TR" sz="2800" b="1" dirty="0" smtClean="0">
                <a:latin typeface="Agency FB" pitchFamily="34" charset="0"/>
              </a:rPr>
              <a:t>değiştirme.</a:t>
            </a:r>
          </a:p>
          <a:p>
            <a:pPr algn="ctr"/>
            <a:endParaRPr lang="tr-TR" sz="2800" b="1" dirty="0" smtClean="0">
              <a:latin typeface="Agency FB" pitchFamily="34" charset="0"/>
            </a:endParaRPr>
          </a:p>
          <a:p>
            <a:pPr algn="ctr"/>
            <a:r>
              <a:rPr lang="tr-TR" sz="2800" b="1" dirty="0" smtClean="0">
                <a:latin typeface="Agency FB" pitchFamily="34" charset="0"/>
              </a:rPr>
              <a:t>Genellikle </a:t>
            </a:r>
            <a:r>
              <a:rPr lang="tr-TR" sz="2800" b="1" dirty="0" smtClean="0">
                <a:latin typeface="Agency FB" pitchFamily="34" charset="0"/>
              </a:rPr>
              <a:t>ilk işaretlenen seçenek doğru çıkar.</a:t>
            </a:r>
            <a:endParaRPr lang="en-US" sz="2800" b="1" dirty="0">
              <a:latin typeface="Agency FB" pitchFamily="34" charset="0"/>
            </a:endParaRPr>
          </a:p>
        </p:txBody>
      </p:sp>
      <p:grpSp>
        <p:nvGrpSpPr>
          <p:cNvPr id="2" name="Group 70"/>
          <p:cNvGrpSpPr/>
          <p:nvPr/>
        </p:nvGrpSpPr>
        <p:grpSpPr>
          <a:xfrm>
            <a:off x="295284" y="5268686"/>
            <a:ext cx="339679"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58" y="1983708"/>
            <a:ext cx="3474118" cy="408849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Başlık"/>
          <p:cNvSpPr>
            <a:spLocks noGrp="1"/>
          </p:cNvSpPr>
          <p:nvPr>
            <p:ph type="title"/>
          </p:nvPr>
        </p:nvSpPr>
        <p:spPr>
          <a:xfrm>
            <a:off x="-32" y="357174"/>
            <a:ext cx="8229600" cy="1143000"/>
          </a:xfrm>
        </p:spPr>
        <p:txBody>
          <a:bodyPr/>
          <a:lstStyle/>
          <a:p>
            <a:endParaRPr lang="tr-TR" dirty="0"/>
          </a:p>
        </p:txBody>
      </p:sp>
      <p:sp>
        <p:nvSpPr>
          <p:cNvPr id="13"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16</a:t>
            </a:r>
            <a:endParaRPr kumimoji="0" lang="tr-TR" altLang="tr-TR" sz="7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endParaRPr>
          </a:p>
        </p:txBody>
      </p:sp>
    </p:spTree>
    <p:extLst>
      <p:ext uri="{BB962C8B-B14F-4D97-AF65-F5344CB8AC3E}">
        <p14:creationId xmlns:p14="http://schemas.microsoft.com/office/powerpoint/2010/main" xmlns="" val="595496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 y="500050"/>
            <a:ext cx="8229600" cy="1143000"/>
          </a:xfrm>
        </p:spPr>
        <p:txBody>
          <a:bodyPr>
            <a:normAutofit fontScale="90000"/>
          </a:bodyPr>
          <a:lstStyle/>
          <a:p>
            <a:r>
              <a:rPr lang="en-US" b="1" dirty="0" smtClean="0">
                <a:solidFill>
                  <a:srgbClr val="7030A0"/>
                </a:solidFill>
                <a:latin typeface="Snap ITC" pitchFamily="82" charset="0"/>
                <a:ea typeface="Arial"/>
                <a:cs typeface="Arial"/>
                <a:sym typeface="Arial"/>
              </a:rPr>
              <a:t>4 </a:t>
            </a:r>
            <a:r>
              <a:rPr lang="en-US" b="1" dirty="0" err="1" smtClean="0">
                <a:solidFill>
                  <a:srgbClr val="7030A0"/>
                </a:solidFill>
                <a:latin typeface="Snap ITC" pitchFamily="82" charset="0"/>
                <a:ea typeface="Arial"/>
                <a:cs typeface="Arial"/>
                <a:sym typeface="Arial"/>
              </a:rPr>
              <a:t>Temel</a:t>
            </a:r>
            <a:r>
              <a:rPr lang="en-US" b="1" dirty="0" smtClean="0">
                <a:solidFill>
                  <a:srgbClr val="7030A0"/>
                </a:solidFill>
                <a:latin typeface="Snap ITC" pitchFamily="82" charset="0"/>
                <a:ea typeface="Arial"/>
                <a:cs typeface="Arial"/>
                <a:sym typeface="Arial"/>
              </a:rPr>
              <a:t> </a:t>
            </a:r>
            <a:r>
              <a:rPr lang="en-US" b="1" dirty="0" err="1" smtClean="0">
                <a:solidFill>
                  <a:srgbClr val="7030A0"/>
                </a:solidFill>
                <a:latin typeface="Snap ITC" pitchFamily="82" charset="0"/>
                <a:ea typeface="Arial"/>
                <a:cs typeface="Arial"/>
                <a:sym typeface="Arial"/>
              </a:rPr>
              <a:t>Çalışma</a:t>
            </a:r>
            <a:r>
              <a:rPr lang="en-US" b="1" dirty="0" smtClean="0">
                <a:solidFill>
                  <a:srgbClr val="7030A0"/>
                </a:solidFill>
                <a:latin typeface="Snap ITC" pitchFamily="82" charset="0"/>
                <a:ea typeface="Arial"/>
                <a:cs typeface="Arial"/>
                <a:sym typeface="Arial"/>
              </a:rPr>
              <a:t> </a:t>
            </a:r>
            <a:r>
              <a:rPr lang="en-US" b="1" dirty="0" err="1" smtClean="0">
                <a:solidFill>
                  <a:srgbClr val="7030A0"/>
                </a:solidFill>
                <a:latin typeface="Snap ITC" pitchFamily="82" charset="0"/>
                <a:ea typeface="Arial"/>
                <a:cs typeface="Arial"/>
                <a:sym typeface="Arial"/>
              </a:rPr>
              <a:t>Prensibi</a:t>
            </a:r>
            <a:endParaRPr lang="tr-TR" dirty="0">
              <a:solidFill>
                <a:srgbClr val="7030A0"/>
              </a:solidFill>
              <a:latin typeface="Snap ITC" pitchFamily="82" charset="0"/>
            </a:endParaRPr>
          </a:p>
        </p:txBody>
      </p:sp>
      <p:sp>
        <p:nvSpPr>
          <p:cNvPr id="3" name="2 İçerik Yer Tutucusu"/>
          <p:cNvSpPr>
            <a:spLocks noGrp="1"/>
          </p:cNvSpPr>
          <p:nvPr>
            <p:ph idx="1"/>
          </p:nvPr>
        </p:nvSpPr>
        <p:spPr>
          <a:xfrm>
            <a:off x="-32" y="2117747"/>
            <a:ext cx="6072230" cy="4525963"/>
          </a:xfrm>
        </p:spPr>
        <p:txBody>
          <a:bodyPr/>
          <a:lstStyle/>
          <a:p>
            <a:pPr marL="0" lvl="0" indent="0" algn="ctr">
              <a:lnSpc>
                <a:spcPct val="75000"/>
              </a:lnSpc>
              <a:spcBef>
                <a:spcPts val="640"/>
              </a:spcBef>
              <a:buClr>
                <a:schemeClr val="dk1"/>
              </a:buClr>
              <a:buSzPct val="59375"/>
              <a:buNone/>
            </a:pPr>
            <a:r>
              <a:rPr lang="en-US" b="1" dirty="0" err="1" smtClean="0">
                <a:solidFill>
                  <a:schemeClr val="dk1"/>
                </a:solidFill>
                <a:latin typeface="Agency FB" pitchFamily="34" charset="0"/>
                <a:ea typeface="Arial"/>
                <a:cs typeface="Arial"/>
                <a:sym typeface="Arial"/>
              </a:rPr>
              <a:t>Ön</a:t>
            </a:r>
            <a:r>
              <a:rPr lang="en-US" b="1" dirty="0" smtClean="0">
                <a:solidFill>
                  <a:schemeClr val="dk1"/>
                </a:solidFill>
                <a:latin typeface="Agency FB" pitchFamily="34" charset="0"/>
                <a:ea typeface="Arial"/>
                <a:cs typeface="Arial"/>
                <a:sym typeface="Arial"/>
              </a:rPr>
              <a:t> </a:t>
            </a:r>
            <a:r>
              <a:rPr lang="en-US" b="1" dirty="0" err="1" smtClean="0">
                <a:solidFill>
                  <a:schemeClr val="dk1"/>
                </a:solidFill>
                <a:latin typeface="Agency FB" pitchFamily="34" charset="0"/>
                <a:ea typeface="Arial"/>
                <a:cs typeface="Arial"/>
                <a:sym typeface="Arial"/>
              </a:rPr>
              <a:t>yargısız</a:t>
            </a:r>
            <a:r>
              <a:rPr lang="en-US" b="1" dirty="0" smtClean="0">
                <a:solidFill>
                  <a:schemeClr val="dk1"/>
                </a:solidFill>
                <a:latin typeface="Agency FB" pitchFamily="34" charset="0"/>
                <a:ea typeface="Arial"/>
                <a:cs typeface="Arial"/>
                <a:sym typeface="Arial"/>
              </a:rPr>
              <a:t> </a:t>
            </a:r>
            <a:r>
              <a:rPr lang="en-US" b="1" dirty="0" err="1" smtClean="0">
                <a:solidFill>
                  <a:schemeClr val="dk1"/>
                </a:solidFill>
                <a:latin typeface="Agency FB" pitchFamily="34" charset="0"/>
                <a:ea typeface="Arial"/>
                <a:cs typeface="Arial"/>
                <a:sym typeface="Arial"/>
              </a:rPr>
              <a:t>olmak</a:t>
            </a:r>
            <a:r>
              <a:rPr lang="en-US" b="1" dirty="0" smtClean="0">
                <a:solidFill>
                  <a:schemeClr val="dk1"/>
                </a:solidFill>
                <a:latin typeface="Agency FB" pitchFamily="34" charset="0"/>
                <a:ea typeface="Arial"/>
                <a:cs typeface="Arial"/>
                <a:sym typeface="Arial"/>
              </a:rPr>
              <a:t>. </a:t>
            </a:r>
          </a:p>
          <a:p>
            <a:pPr marL="0" lvl="0" indent="69850" algn="ctr">
              <a:spcBef>
                <a:spcPts val="360"/>
              </a:spcBef>
              <a:buClr>
                <a:schemeClr val="dk1"/>
              </a:buClr>
              <a:buNone/>
            </a:pPr>
            <a:endParaRPr lang="en-US" b="1" dirty="0" smtClean="0">
              <a:solidFill>
                <a:schemeClr val="dk1"/>
              </a:solidFill>
              <a:latin typeface="Agency FB" pitchFamily="34" charset="0"/>
              <a:ea typeface="Arial"/>
              <a:cs typeface="Arial"/>
              <a:sym typeface="Arial"/>
            </a:endParaRPr>
          </a:p>
          <a:p>
            <a:pPr marL="0" lvl="0" indent="0" algn="ctr">
              <a:lnSpc>
                <a:spcPct val="75000"/>
              </a:lnSpc>
              <a:spcBef>
                <a:spcPts val="640"/>
              </a:spcBef>
              <a:buClr>
                <a:schemeClr val="dk1"/>
              </a:buClr>
              <a:buSzPct val="59375"/>
              <a:buNone/>
            </a:pPr>
            <a:r>
              <a:rPr lang="en-US" b="1" dirty="0" err="1" smtClean="0">
                <a:solidFill>
                  <a:schemeClr val="dk1"/>
                </a:solidFill>
                <a:latin typeface="Agency FB" pitchFamily="34" charset="0"/>
                <a:ea typeface="Arial"/>
                <a:cs typeface="Arial"/>
                <a:sym typeface="Arial"/>
              </a:rPr>
              <a:t>Bütünü</a:t>
            </a:r>
            <a:r>
              <a:rPr lang="en-US" b="1" dirty="0" smtClean="0">
                <a:solidFill>
                  <a:schemeClr val="dk1"/>
                </a:solidFill>
                <a:latin typeface="Agency FB" pitchFamily="34" charset="0"/>
                <a:ea typeface="Arial"/>
                <a:cs typeface="Arial"/>
                <a:sym typeface="Arial"/>
              </a:rPr>
              <a:t> </a:t>
            </a:r>
            <a:r>
              <a:rPr lang="en-US" b="1" dirty="0" err="1" smtClean="0">
                <a:solidFill>
                  <a:schemeClr val="dk1"/>
                </a:solidFill>
                <a:latin typeface="Agency FB" pitchFamily="34" charset="0"/>
                <a:ea typeface="Arial"/>
                <a:cs typeface="Arial"/>
                <a:sym typeface="Arial"/>
              </a:rPr>
              <a:t>parçalarına</a:t>
            </a:r>
            <a:r>
              <a:rPr lang="en-US" b="1" dirty="0" smtClean="0">
                <a:solidFill>
                  <a:schemeClr val="dk1"/>
                </a:solidFill>
                <a:latin typeface="Agency FB" pitchFamily="34" charset="0"/>
                <a:ea typeface="Arial"/>
                <a:cs typeface="Arial"/>
                <a:sym typeface="Arial"/>
              </a:rPr>
              <a:t> </a:t>
            </a:r>
            <a:r>
              <a:rPr lang="en-US" b="1" dirty="0" err="1" smtClean="0">
                <a:solidFill>
                  <a:schemeClr val="dk1"/>
                </a:solidFill>
                <a:latin typeface="Agency FB" pitchFamily="34" charset="0"/>
                <a:ea typeface="Arial"/>
                <a:cs typeface="Arial"/>
                <a:sym typeface="Arial"/>
              </a:rPr>
              <a:t>ayırmak</a:t>
            </a:r>
            <a:r>
              <a:rPr lang="en-US" b="1" dirty="0" smtClean="0">
                <a:solidFill>
                  <a:schemeClr val="dk1"/>
                </a:solidFill>
                <a:latin typeface="Agency FB" pitchFamily="34" charset="0"/>
                <a:ea typeface="Arial"/>
                <a:cs typeface="Arial"/>
                <a:sym typeface="Arial"/>
              </a:rPr>
              <a:t>.</a:t>
            </a:r>
          </a:p>
          <a:p>
            <a:pPr marL="0" lvl="0" indent="69850" algn="ctr">
              <a:spcBef>
                <a:spcPts val="360"/>
              </a:spcBef>
              <a:buClr>
                <a:schemeClr val="dk1"/>
              </a:buClr>
              <a:buNone/>
            </a:pPr>
            <a:endParaRPr lang="en-US" b="1" dirty="0" smtClean="0">
              <a:solidFill>
                <a:schemeClr val="dk1"/>
              </a:solidFill>
              <a:latin typeface="Agency FB" pitchFamily="34" charset="0"/>
              <a:ea typeface="Arial"/>
              <a:cs typeface="Arial"/>
              <a:sym typeface="Arial"/>
            </a:endParaRPr>
          </a:p>
          <a:p>
            <a:pPr marL="0" lvl="0" indent="0" algn="ctr">
              <a:lnSpc>
                <a:spcPct val="75000"/>
              </a:lnSpc>
              <a:spcBef>
                <a:spcPts val="640"/>
              </a:spcBef>
              <a:buClr>
                <a:schemeClr val="dk1"/>
              </a:buClr>
              <a:buSzPct val="59375"/>
              <a:buNone/>
            </a:pPr>
            <a:r>
              <a:rPr lang="en-US" b="1" dirty="0" smtClean="0">
                <a:solidFill>
                  <a:schemeClr val="dk1"/>
                </a:solidFill>
                <a:latin typeface="Agency FB" pitchFamily="34" charset="0"/>
                <a:ea typeface="Arial"/>
                <a:cs typeface="Arial"/>
                <a:sym typeface="Arial"/>
              </a:rPr>
              <a:t>En </a:t>
            </a:r>
            <a:r>
              <a:rPr lang="en-US" b="1" dirty="0" err="1" smtClean="0">
                <a:solidFill>
                  <a:schemeClr val="dk1"/>
                </a:solidFill>
                <a:latin typeface="Agency FB" pitchFamily="34" charset="0"/>
                <a:ea typeface="Arial"/>
                <a:cs typeface="Arial"/>
                <a:sym typeface="Arial"/>
              </a:rPr>
              <a:t>kolay</a:t>
            </a:r>
            <a:r>
              <a:rPr lang="en-US" b="1" dirty="0" smtClean="0">
                <a:solidFill>
                  <a:schemeClr val="dk1"/>
                </a:solidFill>
                <a:latin typeface="Agency FB" pitchFamily="34" charset="0"/>
                <a:ea typeface="Arial"/>
                <a:cs typeface="Arial"/>
                <a:sym typeface="Arial"/>
              </a:rPr>
              <a:t> </a:t>
            </a:r>
            <a:r>
              <a:rPr lang="en-US" b="1" dirty="0" err="1" smtClean="0">
                <a:solidFill>
                  <a:schemeClr val="dk1"/>
                </a:solidFill>
                <a:latin typeface="Agency FB" pitchFamily="34" charset="0"/>
                <a:ea typeface="Arial"/>
                <a:cs typeface="Arial"/>
                <a:sym typeface="Arial"/>
              </a:rPr>
              <a:t>olandan</a:t>
            </a:r>
            <a:r>
              <a:rPr lang="en-US" b="1" dirty="0" smtClean="0">
                <a:solidFill>
                  <a:schemeClr val="dk1"/>
                </a:solidFill>
                <a:latin typeface="Agency FB" pitchFamily="34" charset="0"/>
                <a:ea typeface="Arial"/>
                <a:cs typeface="Arial"/>
                <a:sym typeface="Arial"/>
              </a:rPr>
              <a:t> </a:t>
            </a:r>
            <a:r>
              <a:rPr lang="en-US" b="1" dirty="0" err="1" smtClean="0">
                <a:solidFill>
                  <a:schemeClr val="dk1"/>
                </a:solidFill>
                <a:latin typeface="Agency FB" pitchFamily="34" charset="0"/>
                <a:ea typeface="Arial"/>
                <a:cs typeface="Arial"/>
                <a:sym typeface="Arial"/>
              </a:rPr>
              <a:t>başlamak</a:t>
            </a:r>
            <a:r>
              <a:rPr lang="en-US" b="1" dirty="0" smtClean="0">
                <a:solidFill>
                  <a:schemeClr val="dk1"/>
                </a:solidFill>
                <a:latin typeface="Agency FB" pitchFamily="34" charset="0"/>
                <a:ea typeface="Arial"/>
                <a:cs typeface="Arial"/>
                <a:sym typeface="Arial"/>
              </a:rPr>
              <a:t>. </a:t>
            </a:r>
          </a:p>
          <a:p>
            <a:pPr marL="0" lvl="0" indent="69850" algn="ctr">
              <a:spcBef>
                <a:spcPts val="360"/>
              </a:spcBef>
              <a:buClr>
                <a:schemeClr val="dk1"/>
              </a:buClr>
              <a:buNone/>
            </a:pPr>
            <a:endParaRPr lang="en-US" b="1" dirty="0" smtClean="0">
              <a:solidFill>
                <a:schemeClr val="dk1"/>
              </a:solidFill>
              <a:latin typeface="Agency FB" pitchFamily="34" charset="0"/>
              <a:ea typeface="Arial"/>
              <a:cs typeface="Arial"/>
              <a:sym typeface="Arial"/>
            </a:endParaRPr>
          </a:p>
          <a:p>
            <a:pPr marL="0" lvl="0" indent="0" algn="ctr">
              <a:lnSpc>
                <a:spcPct val="75000"/>
              </a:lnSpc>
              <a:spcBef>
                <a:spcPts val="640"/>
              </a:spcBef>
              <a:buClr>
                <a:schemeClr val="dk1"/>
              </a:buClr>
              <a:buSzPct val="59375"/>
              <a:buNone/>
            </a:pPr>
            <a:r>
              <a:rPr lang="en-US" b="1" dirty="0" err="1" smtClean="0">
                <a:solidFill>
                  <a:schemeClr val="dk1"/>
                </a:solidFill>
                <a:latin typeface="Agency FB" pitchFamily="34" charset="0"/>
                <a:ea typeface="Arial"/>
                <a:cs typeface="Arial"/>
                <a:sym typeface="Arial"/>
              </a:rPr>
              <a:t>Tekrar</a:t>
            </a:r>
            <a:r>
              <a:rPr lang="en-US" b="1" dirty="0" smtClean="0">
                <a:solidFill>
                  <a:schemeClr val="dk1"/>
                </a:solidFill>
                <a:latin typeface="Agency FB" pitchFamily="34" charset="0"/>
                <a:ea typeface="Arial"/>
                <a:cs typeface="Arial"/>
                <a:sym typeface="Arial"/>
              </a:rPr>
              <a:t> </a:t>
            </a:r>
            <a:r>
              <a:rPr lang="en-US" b="1" dirty="0" err="1" smtClean="0">
                <a:solidFill>
                  <a:schemeClr val="dk1"/>
                </a:solidFill>
                <a:latin typeface="Agency FB" pitchFamily="34" charset="0"/>
                <a:ea typeface="Arial"/>
                <a:cs typeface="Arial"/>
                <a:sym typeface="Arial"/>
              </a:rPr>
              <a:t>yapmak</a:t>
            </a:r>
            <a:r>
              <a:rPr lang="en-US" b="1" dirty="0" smtClean="0">
                <a:solidFill>
                  <a:schemeClr val="dk1"/>
                </a:solidFill>
                <a:latin typeface="Agency FB" pitchFamily="34" charset="0"/>
                <a:ea typeface="Arial"/>
                <a:cs typeface="Arial"/>
                <a:sym typeface="Arial"/>
              </a:rPr>
              <a:t>.</a:t>
            </a:r>
          </a:p>
          <a:p>
            <a:pPr algn="ctr"/>
            <a:endParaRPr lang="tr-TR" b="1" dirty="0">
              <a:latin typeface="Agency FB" pitchFamily="34" charset="0"/>
            </a:endParaRPr>
          </a:p>
        </p:txBody>
      </p:sp>
      <p:pic>
        <p:nvPicPr>
          <p:cNvPr id="4" name="Shape 127"/>
          <p:cNvPicPr preferRelativeResize="0"/>
          <p:nvPr/>
        </p:nvPicPr>
        <p:blipFill>
          <a:blip r:embed="rId2">
            <a:alphaModFix/>
          </a:blip>
          <a:stretch>
            <a:fillRect/>
          </a:stretch>
        </p:blipFill>
        <p:spPr>
          <a:xfrm>
            <a:off x="6072198" y="1895493"/>
            <a:ext cx="2214578" cy="410527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 y="500050"/>
            <a:ext cx="8229600" cy="1143000"/>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17</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
        <p:nvSpPr>
          <p:cNvPr id="21507" name="Rectangle 3"/>
          <p:cNvSpPr>
            <a:spLocks noGrp="1" noChangeArrowheads="1"/>
          </p:cNvSpPr>
          <p:nvPr>
            <p:ph idx="1"/>
          </p:nvPr>
        </p:nvSpPr>
        <p:spPr>
          <a:xfrm>
            <a:off x="1" y="2301894"/>
            <a:ext cx="4786313" cy="3913188"/>
          </a:xfrm>
        </p:spPr>
        <p:txBody>
          <a:bodyPr>
            <a:normAutofit/>
          </a:bodyPr>
          <a:lstStyle/>
          <a:p>
            <a:pPr algn="ctr">
              <a:buNone/>
            </a:pPr>
            <a:r>
              <a:rPr lang="tr-TR" altLang="tr-TR" sz="2800" b="1" dirty="0" smtClean="0">
                <a:latin typeface="Agency FB" pitchFamily="34" charset="0"/>
                <a:ea typeface="Gungsuh" panose="02030600000101010101" pitchFamily="18" charset="-127"/>
              </a:rPr>
              <a:t>Çözemediğiniz </a:t>
            </a:r>
            <a:r>
              <a:rPr lang="tr-TR" altLang="tr-TR" sz="2800" b="1" dirty="0" smtClean="0">
                <a:latin typeface="Agency FB" pitchFamily="34" charset="0"/>
                <a:ea typeface="Gungsuh" panose="02030600000101010101" pitchFamily="18" charset="-127"/>
              </a:rPr>
              <a:t>sorularla inatlaşıp zaman kaybetmeyin</a:t>
            </a:r>
            <a:r>
              <a:rPr lang="tr-TR" altLang="tr-TR" sz="2800" b="1" dirty="0" smtClean="0">
                <a:latin typeface="Agency FB" pitchFamily="34" charset="0"/>
                <a:ea typeface="Gungsuh" panose="02030600000101010101" pitchFamily="18" charset="-127"/>
              </a:rPr>
              <a:t>.</a:t>
            </a:r>
          </a:p>
          <a:p>
            <a:pPr algn="ctr">
              <a:buNone/>
            </a:pPr>
            <a:r>
              <a:rPr lang="tr-TR" altLang="tr-TR" sz="2800" b="1" dirty="0" smtClean="0">
                <a:latin typeface="Agency FB" pitchFamily="34" charset="0"/>
                <a:ea typeface="Gungsuh" panose="02030600000101010101" pitchFamily="18" charset="-127"/>
              </a:rPr>
              <a:t> </a:t>
            </a:r>
            <a:endParaRPr lang="tr-TR" altLang="tr-TR" sz="2800" b="1" dirty="0" smtClean="0">
              <a:latin typeface="Agency FB" pitchFamily="34" charset="0"/>
              <a:ea typeface="Gungsuh" panose="02030600000101010101" pitchFamily="18" charset="-127"/>
            </a:endParaRPr>
          </a:p>
          <a:p>
            <a:pPr algn="ctr">
              <a:buNone/>
            </a:pPr>
            <a:r>
              <a:rPr lang="tr-TR" altLang="tr-TR" sz="2800" b="1" dirty="0" smtClean="0">
                <a:latin typeface="Agency FB" pitchFamily="34" charset="0"/>
                <a:ea typeface="Gungsuh" panose="02030600000101010101" pitchFamily="18" charset="-127"/>
              </a:rPr>
              <a:t>Her </a:t>
            </a:r>
            <a:r>
              <a:rPr lang="tr-TR" altLang="tr-TR" sz="2800" b="1" dirty="0" smtClean="0">
                <a:latin typeface="Agency FB" pitchFamily="34" charset="0"/>
                <a:ea typeface="Gungsuh" panose="02030600000101010101" pitchFamily="18" charset="-127"/>
              </a:rPr>
              <a:t>bölümde, testlerde yer alan soruların kendi içinde puan değeri aynıdır. </a:t>
            </a:r>
          </a:p>
        </p:txBody>
      </p:sp>
      <p:pic>
        <p:nvPicPr>
          <p:cNvPr id="4" name="3 Resim" descr="2021-09-15 (2).png"/>
          <p:cNvPicPr>
            <a:picLocks noChangeAspect="1"/>
          </p:cNvPicPr>
          <p:nvPr/>
        </p:nvPicPr>
        <p:blipFill>
          <a:blip r:embed="rId2"/>
          <a:stretch>
            <a:fillRect/>
          </a:stretch>
        </p:blipFill>
        <p:spPr>
          <a:xfrm>
            <a:off x="4643439" y="1857364"/>
            <a:ext cx="3643338" cy="4286280"/>
          </a:xfrm>
          <a:prstGeom prst="rect">
            <a:avLst/>
          </a:prstGeom>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2" y="476672"/>
            <a:ext cx="8229600" cy="1143000"/>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18</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
        <p:nvSpPr>
          <p:cNvPr id="23555" name="Rectangle 3"/>
          <p:cNvSpPr>
            <a:spLocks noGrp="1" noChangeArrowheads="1"/>
          </p:cNvSpPr>
          <p:nvPr>
            <p:ph idx="1"/>
          </p:nvPr>
        </p:nvSpPr>
        <p:spPr>
          <a:xfrm>
            <a:off x="-32" y="1944704"/>
            <a:ext cx="4786346" cy="3841750"/>
          </a:xfrm>
        </p:spPr>
        <p:txBody>
          <a:bodyPr>
            <a:noAutofit/>
          </a:bodyPr>
          <a:lstStyle/>
          <a:p>
            <a:pPr algn="ctr">
              <a:lnSpc>
                <a:spcPct val="170000"/>
              </a:lnSpc>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Çözemediğiniz </a:t>
            </a:r>
            <a:r>
              <a:rPr lang="tr-TR" altLang="tr-TR" sz="2800" b="1" dirty="0" smtClean="0">
                <a:latin typeface="Agency FB" pitchFamily="34" charset="0"/>
                <a:ea typeface="Gungsuh" panose="02030600000101010101" pitchFamily="18" charset="-127"/>
              </a:rPr>
              <a:t>soruları düşünerek stres yapmayın. </a:t>
            </a:r>
            <a:endParaRPr lang="tr-TR" altLang="tr-TR" sz="2800" b="1" dirty="0" smtClean="0">
              <a:latin typeface="Agency FB" pitchFamily="34" charset="0"/>
              <a:ea typeface="Gungsuh" panose="02030600000101010101" pitchFamily="18" charset="-127"/>
            </a:endParaRPr>
          </a:p>
          <a:p>
            <a:pPr algn="ctr">
              <a:lnSpc>
                <a:spcPct val="170000"/>
              </a:lnSpc>
              <a:buNone/>
            </a:pPr>
            <a:endParaRPr lang="tr-TR" altLang="tr-TR" sz="2800" b="1" dirty="0" smtClean="0">
              <a:latin typeface="Agency FB" pitchFamily="34" charset="0"/>
              <a:ea typeface="Gungsuh" panose="02030600000101010101" pitchFamily="18" charset="-127"/>
            </a:endParaRPr>
          </a:p>
          <a:p>
            <a:pPr algn="ctr">
              <a:lnSpc>
                <a:spcPct val="170000"/>
              </a:lnSpc>
              <a:buNone/>
            </a:pPr>
            <a:r>
              <a:rPr lang="tr-TR" altLang="tr-TR" sz="2800" b="1" dirty="0" smtClean="0">
                <a:latin typeface="Agency FB" pitchFamily="34" charset="0"/>
                <a:ea typeface="Gungsuh" panose="02030600000101010101" pitchFamily="18" charset="-127"/>
              </a:rPr>
              <a:t>	</a:t>
            </a:r>
            <a:r>
              <a:rPr lang="tr-TR" altLang="tr-TR" sz="2800" b="1" dirty="0" smtClean="0">
                <a:latin typeface="Agency FB" pitchFamily="34" charset="0"/>
                <a:ea typeface="Gungsuh" panose="02030600000101010101" pitchFamily="18" charset="-127"/>
              </a:rPr>
              <a:t>Her </a:t>
            </a:r>
            <a:r>
              <a:rPr lang="tr-TR" altLang="tr-TR" sz="2800" b="1" dirty="0" smtClean="0">
                <a:latin typeface="Agency FB" pitchFamily="34" charset="0"/>
                <a:ea typeface="Gungsuh" panose="02030600000101010101" pitchFamily="18" charset="-127"/>
              </a:rPr>
              <a:t>öğrencinin çözemeyeceği sorular mutlaka çıkar.</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1844824"/>
            <a:ext cx="3275136" cy="41044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 y="3416305"/>
            <a:ext cx="4929222" cy="727075"/>
          </a:xfrm>
        </p:spPr>
        <p:txBody>
          <a:bodyPr>
            <a:noAutofit/>
          </a:bodyPr>
          <a:lstStyle/>
          <a:p>
            <a:pPr lvl="0">
              <a:lnSpc>
                <a:spcPct val="80000"/>
              </a:lnSpc>
              <a:spcBef>
                <a:spcPts val="400"/>
              </a:spcBef>
            </a:pP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 </a:t>
            </a:r>
            <a:br>
              <a:rPr lang="tr-TR" sz="2800" b="1" dirty="0" smtClean="0">
                <a:latin typeface="Agency FB" pitchFamily="34" charset="0"/>
              </a:rPr>
            </a:br>
            <a:r>
              <a:rPr lang="tr-TR" sz="2800" b="1" dirty="0" smtClean="0">
                <a:latin typeface="Agency FB" pitchFamily="34" charset="0"/>
              </a:rPr>
              <a:t>Bazı sorular size çok kolay gelir </a:t>
            </a:r>
            <a:br>
              <a:rPr lang="tr-TR" sz="2800" b="1" dirty="0" smtClean="0">
                <a:latin typeface="Agency FB" pitchFamily="34" charset="0"/>
              </a:rPr>
            </a:br>
            <a:r>
              <a:rPr lang="tr-TR" sz="2800" b="1" dirty="0" smtClean="0">
                <a:latin typeface="Agency FB" pitchFamily="34" charset="0"/>
              </a:rPr>
              <a:t>ve cevabın böyle kolay bir şık olamayacağını düşünürsünüz. </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tr-TR" sz="2800" b="1" dirty="0" smtClean="0">
                <a:latin typeface="Agency FB" pitchFamily="34" charset="0"/>
              </a:rPr>
              <a:t>Oysa kolay soru sormak da</a:t>
            </a:r>
            <a:br>
              <a:rPr lang="tr-TR" sz="2800" b="1" dirty="0" smtClean="0">
                <a:latin typeface="Agency FB" pitchFamily="34" charset="0"/>
              </a:rPr>
            </a:br>
            <a:r>
              <a:rPr lang="tr-TR" sz="2800" b="1" dirty="0" smtClean="0">
                <a:latin typeface="Agency FB" pitchFamily="34" charset="0"/>
              </a:rPr>
              <a:t>bu işin tekniğinin bir parçasıdır</a:t>
            </a:r>
            <a:r>
              <a:rPr lang="tr-TR" sz="2800" b="1" dirty="0" smtClean="0">
                <a:latin typeface="Agency FB" pitchFamily="34" charset="0"/>
              </a:rPr>
              <a:t>.</a:t>
            </a:r>
            <a:br>
              <a:rPr lang="tr-TR" sz="2800" b="1" dirty="0" smtClean="0">
                <a:latin typeface="Agency FB" pitchFamily="34" charset="0"/>
              </a:rPr>
            </a:br>
            <a:r>
              <a:rPr lang="tr-TR" sz="2800" b="1" dirty="0" smtClean="0">
                <a:latin typeface="Agency FB" pitchFamily="34" charset="0"/>
              </a:rPr>
              <a:t/>
            </a:r>
            <a:br>
              <a:rPr lang="tr-TR" sz="2800" b="1" dirty="0" smtClean="0">
                <a:latin typeface="Agency FB" pitchFamily="34" charset="0"/>
              </a:rPr>
            </a:br>
            <a:r>
              <a:rPr lang="en-US" sz="2800" b="1" dirty="0" err="1" smtClean="0">
                <a:latin typeface="Agency FB" pitchFamily="34" charset="0"/>
                <a:ea typeface="Arial"/>
                <a:cs typeface="Arial"/>
                <a:sym typeface="Arial"/>
              </a:rPr>
              <a:t>Çok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kolay</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sorular</a:t>
            </a:r>
            <a:r>
              <a:rPr lang="en-US" sz="2800" b="1" dirty="0" smtClean="0">
                <a:latin typeface="Agency FB" pitchFamily="34" charset="0"/>
                <a:ea typeface="Arial"/>
                <a:cs typeface="Arial"/>
                <a:sym typeface="Arial"/>
              </a:rPr>
              <a:t>	%</a:t>
            </a:r>
            <a:r>
              <a:rPr lang="en-US" sz="2800" b="1" dirty="0" smtClean="0">
                <a:latin typeface="Agency FB" pitchFamily="34" charset="0"/>
                <a:ea typeface="Arial"/>
                <a:cs typeface="Arial"/>
                <a:sym typeface="Arial"/>
              </a:rPr>
              <a:t>10</a:t>
            </a:r>
            <a:br>
              <a:rPr lang="en-US" sz="2800" b="1" dirty="0" smtClean="0">
                <a:latin typeface="Agency FB" pitchFamily="34" charset="0"/>
                <a:ea typeface="Arial"/>
                <a:cs typeface="Arial"/>
                <a:sym typeface="Arial"/>
              </a:rPr>
            </a:br>
            <a:r>
              <a:rPr lang="tr-TR"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Kolay</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sorular</a:t>
            </a:r>
            <a:r>
              <a:rPr lang="tr-TR" sz="2800" b="1" dirty="0" smtClean="0">
                <a:latin typeface="Agency FB" pitchFamily="34" charset="0"/>
                <a:ea typeface="Arial"/>
                <a:cs typeface="Arial"/>
                <a:sym typeface="Arial"/>
              </a:rPr>
              <a:t>    </a:t>
            </a:r>
            <a:r>
              <a:rPr lang="en-US" sz="2800" b="1" dirty="0" smtClean="0">
                <a:latin typeface="Agency FB" pitchFamily="34" charset="0"/>
                <a:ea typeface="Arial"/>
                <a:cs typeface="Arial"/>
                <a:sym typeface="Arial"/>
              </a:rPr>
              <a:t>	%20</a:t>
            </a:r>
            <a:br>
              <a:rPr lang="en-US" sz="2800" b="1" dirty="0" smtClean="0">
                <a:latin typeface="Agency FB" pitchFamily="34" charset="0"/>
                <a:ea typeface="Arial"/>
                <a:cs typeface="Arial"/>
                <a:sym typeface="Arial"/>
              </a:rPr>
            </a:br>
            <a:r>
              <a:rPr lang="tr-TR" sz="2800" b="1" dirty="0" smtClean="0">
                <a:latin typeface="Agency FB" pitchFamily="34" charset="0"/>
                <a:ea typeface="Arial"/>
                <a:cs typeface="Arial"/>
                <a:sym typeface="Arial"/>
              </a:rPr>
              <a:t> </a:t>
            </a:r>
            <a:r>
              <a:rPr lang="en-US" sz="2800" b="1" dirty="0" smtClean="0">
                <a:latin typeface="Agency FB" pitchFamily="34" charset="0"/>
                <a:ea typeface="Arial"/>
                <a:cs typeface="Arial"/>
                <a:sym typeface="Arial"/>
              </a:rPr>
              <a:t>Normal </a:t>
            </a:r>
            <a:r>
              <a:rPr lang="en-US" sz="2800" b="1" dirty="0" err="1" smtClean="0">
                <a:latin typeface="Agency FB" pitchFamily="34" charset="0"/>
                <a:ea typeface="Arial"/>
                <a:cs typeface="Arial"/>
                <a:sym typeface="Arial"/>
              </a:rPr>
              <a:t>sorular</a:t>
            </a:r>
            <a:r>
              <a:rPr lang="en-US" sz="2800" b="1" dirty="0" smtClean="0">
                <a:latin typeface="Agency FB" pitchFamily="34" charset="0"/>
                <a:ea typeface="Arial"/>
                <a:cs typeface="Arial"/>
                <a:sym typeface="Arial"/>
              </a:rPr>
              <a:t>	%40</a:t>
            </a:r>
            <a:br>
              <a:rPr lang="en-US" sz="2800" b="1" dirty="0" smtClean="0">
                <a:latin typeface="Agency FB" pitchFamily="34" charset="0"/>
                <a:ea typeface="Arial"/>
                <a:cs typeface="Arial"/>
                <a:sym typeface="Arial"/>
              </a:rPr>
            </a:br>
            <a:r>
              <a:rPr lang="tr-TR"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Zor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sorular</a:t>
            </a:r>
            <a:r>
              <a:rPr lang="en-US" sz="2800" b="1" dirty="0" smtClean="0">
                <a:latin typeface="Agency FB" pitchFamily="34" charset="0"/>
                <a:ea typeface="Arial"/>
                <a:cs typeface="Arial"/>
                <a:sym typeface="Arial"/>
              </a:rPr>
              <a:t>		%20</a:t>
            </a:r>
            <a:br>
              <a:rPr lang="en-US" sz="2800" b="1" dirty="0" smtClean="0">
                <a:latin typeface="Agency FB" pitchFamily="34" charset="0"/>
                <a:ea typeface="Arial"/>
                <a:cs typeface="Arial"/>
                <a:sym typeface="Arial"/>
              </a:rPr>
            </a:br>
            <a:r>
              <a:rPr lang="en-US" sz="2800" b="1" dirty="0" err="1" smtClean="0">
                <a:latin typeface="Agency FB" pitchFamily="34" charset="0"/>
                <a:ea typeface="Arial"/>
                <a:cs typeface="Arial"/>
                <a:sym typeface="Arial"/>
              </a:rPr>
              <a:t>Çok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zor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sorular</a:t>
            </a:r>
            <a:r>
              <a:rPr lang="en-US" sz="2800" b="1" dirty="0" smtClean="0">
                <a:latin typeface="Agency FB" pitchFamily="34" charset="0"/>
                <a:ea typeface="Arial"/>
                <a:cs typeface="Arial"/>
                <a:sym typeface="Arial"/>
              </a:rPr>
              <a:t>	%10</a:t>
            </a:r>
            <a:br>
              <a:rPr lang="en-US" sz="2800" b="1" dirty="0" smtClean="0">
                <a:latin typeface="Agency FB" pitchFamily="34" charset="0"/>
                <a:ea typeface="Arial"/>
                <a:cs typeface="Arial"/>
                <a:sym typeface="Arial"/>
              </a:rPr>
            </a:br>
            <a:endParaRPr lang="tr-TR" sz="2800" b="1" dirty="0" smtClean="0">
              <a:latin typeface="Agency FB" pitchFamily="34" charset="0"/>
            </a:endParaRPr>
          </a:p>
        </p:txBody>
      </p:sp>
      <p:pic>
        <p:nvPicPr>
          <p:cNvPr id="3" name="Shape 316"/>
          <p:cNvPicPr preferRelativeResize="0"/>
          <p:nvPr/>
        </p:nvPicPr>
        <p:blipFill>
          <a:blip r:embed="rId2">
            <a:alphaModFix/>
          </a:blip>
          <a:stretch>
            <a:fillRect/>
          </a:stretch>
        </p:blipFill>
        <p:spPr>
          <a:xfrm>
            <a:off x="5000628" y="1928801"/>
            <a:ext cx="3295665" cy="4214843"/>
          </a:xfrm>
          <a:prstGeom prst="rect">
            <a:avLst/>
          </a:prstGeom>
          <a:noFill/>
          <a:ln>
            <a:noFill/>
          </a:ln>
        </p:spPr>
      </p:pic>
      <p:sp>
        <p:nvSpPr>
          <p:cNvPr id="4"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19</a:t>
            </a:r>
            <a:endParaRPr kumimoji="0" lang="tr-TR" altLang="tr-TR" sz="7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6512" y="413792"/>
            <a:ext cx="8229600" cy="1143000"/>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20</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
        <p:nvSpPr>
          <p:cNvPr id="23555" name="Rectangle 3"/>
          <p:cNvSpPr>
            <a:spLocks noGrp="1" noChangeArrowheads="1"/>
          </p:cNvSpPr>
          <p:nvPr>
            <p:ph idx="1"/>
          </p:nvPr>
        </p:nvSpPr>
        <p:spPr>
          <a:xfrm>
            <a:off x="-71470" y="2373333"/>
            <a:ext cx="4786346" cy="3913187"/>
          </a:xfrm>
        </p:spPr>
        <p:txBody>
          <a:bodyPr rtlCol="0">
            <a:normAutofit fontScale="55000" lnSpcReduction="20000"/>
          </a:bodyPr>
          <a:lstStyle/>
          <a:p>
            <a:pPr algn="ctr">
              <a:lnSpc>
                <a:spcPct val="170000"/>
              </a:lnSpc>
              <a:buNone/>
              <a:defRPr/>
            </a:pPr>
            <a:r>
              <a:rPr lang="tr-TR" sz="4000" b="1" dirty="0">
                <a:latin typeface="Agency FB" pitchFamily="34" charset="0"/>
                <a:ea typeface="Gungsuh" panose="02030600000101010101" pitchFamily="18" charset="-127"/>
              </a:rPr>
              <a:t>	</a:t>
            </a:r>
            <a:r>
              <a:rPr lang="tr-TR" sz="4000" b="1" dirty="0" smtClean="0">
                <a:latin typeface="Agency FB" pitchFamily="34" charset="0"/>
                <a:ea typeface="Gungsuh" panose="02030600000101010101" pitchFamily="18" charset="-127"/>
              </a:rPr>
              <a:t>Uzun </a:t>
            </a:r>
            <a:r>
              <a:rPr lang="tr-TR" sz="4000" b="1" dirty="0">
                <a:latin typeface="Agency FB" pitchFamily="34" charset="0"/>
                <a:ea typeface="Gungsuh" panose="02030600000101010101" pitchFamily="18" charset="-127"/>
              </a:rPr>
              <a:t>paragraftan oluşan soruları “uzun soru zordur” yargısında bulunarak o soruyu okumadan geçmeyin. </a:t>
            </a:r>
            <a:endParaRPr lang="tr-TR" sz="4000" b="1" dirty="0" smtClean="0">
              <a:latin typeface="Agency FB" pitchFamily="34" charset="0"/>
              <a:ea typeface="Gungsuh" panose="02030600000101010101" pitchFamily="18" charset="-127"/>
            </a:endParaRPr>
          </a:p>
          <a:p>
            <a:pPr algn="ctr">
              <a:lnSpc>
                <a:spcPct val="170000"/>
              </a:lnSpc>
              <a:buNone/>
              <a:defRPr/>
            </a:pPr>
            <a:endParaRPr lang="tr-TR" sz="4000" b="1" dirty="0">
              <a:latin typeface="Agency FB" pitchFamily="34" charset="0"/>
              <a:ea typeface="Gungsuh" panose="02030600000101010101" pitchFamily="18" charset="-127"/>
            </a:endParaRPr>
          </a:p>
          <a:p>
            <a:pPr algn="ctr">
              <a:lnSpc>
                <a:spcPct val="170000"/>
              </a:lnSpc>
              <a:buNone/>
              <a:defRPr/>
            </a:pPr>
            <a:r>
              <a:rPr lang="tr-TR" sz="4000" b="1" dirty="0">
                <a:latin typeface="Agency FB" pitchFamily="34" charset="0"/>
                <a:ea typeface="Gungsuh" panose="02030600000101010101" pitchFamily="18" charset="-127"/>
              </a:rPr>
              <a:t>	</a:t>
            </a:r>
            <a:r>
              <a:rPr lang="tr-TR" sz="4000" b="1" dirty="0" smtClean="0">
                <a:latin typeface="Agency FB" pitchFamily="34" charset="0"/>
                <a:ea typeface="Gungsuh" panose="02030600000101010101" pitchFamily="18" charset="-127"/>
              </a:rPr>
              <a:t>Metni </a:t>
            </a:r>
            <a:r>
              <a:rPr lang="tr-TR" sz="4000" b="1" dirty="0" smtClean="0">
                <a:latin typeface="Agency FB" pitchFamily="34" charset="0"/>
                <a:ea typeface="Gungsuh" panose="02030600000101010101" pitchFamily="18" charset="-127"/>
              </a:rPr>
              <a:t>uzun soruların </a:t>
            </a:r>
            <a:r>
              <a:rPr lang="tr-TR" sz="4000" b="1" dirty="0">
                <a:latin typeface="Agency FB" pitchFamily="34" charset="0"/>
                <a:ea typeface="Gungsuh" panose="02030600000101010101" pitchFamily="18" charset="-127"/>
              </a:rPr>
              <a:t>en önemli özelliği cevabının paragrafın içinde gizli olmasıdır.</a:t>
            </a:r>
          </a:p>
        </p:txBody>
      </p:sp>
      <p:sp>
        <p:nvSpPr>
          <p:cNvPr id="5" name="4 Yuvarlatılmış Dikdörtgen"/>
          <p:cNvSpPr/>
          <p:nvPr/>
        </p:nvSpPr>
        <p:spPr>
          <a:xfrm>
            <a:off x="4884847" y="2121476"/>
            <a:ext cx="3401929" cy="3879292"/>
          </a:xfrm>
          <a:prstGeom prst="roundRect">
            <a:avLst/>
          </a:prstGeom>
          <a:blipFill dpi="0" rotWithShape="1">
            <a:blip r:embed="rId2">
              <a:extLst>
                <a:ext uri="{28A0092B-C50C-407E-A947-70E740481C1C}">
                  <a14:useLocalDpi xmlns:a14="http://schemas.microsoft.com/office/drawing/2010/main" xmlns=""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822258" y="5248603"/>
            <a:ext cx="1565672"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8" name="Rectangle 47"/>
          <p:cNvSpPr/>
          <p:nvPr/>
        </p:nvSpPr>
        <p:spPr>
          <a:xfrm>
            <a:off x="97754" y="2071678"/>
            <a:ext cx="4331370" cy="3970318"/>
          </a:xfrm>
          <a:prstGeom prst="rect">
            <a:avLst/>
          </a:prstGeom>
        </p:spPr>
        <p:txBody>
          <a:bodyPr wrap="square">
            <a:spAutoFit/>
          </a:bodyPr>
          <a:lstStyle/>
          <a:p>
            <a:pPr algn="ctr"/>
            <a:r>
              <a:rPr lang="tr-TR" sz="2800" b="1" dirty="0" smtClean="0">
                <a:latin typeface="Agency FB" pitchFamily="34" charset="0"/>
              </a:rPr>
              <a:t>Mola vermeden çok uzun süre çalışman verimliliğini düşürecektir. </a:t>
            </a:r>
            <a:endParaRPr lang="tr-TR" sz="2800" b="1" dirty="0" smtClean="0">
              <a:latin typeface="Agency FB" pitchFamily="34" charset="0"/>
            </a:endParaRPr>
          </a:p>
          <a:p>
            <a:pPr algn="ctr"/>
            <a:endParaRPr lang="tr-TR" sz="2800" b="1" dirty="0" smtClean="0">
              <a:latin typeface="Agency FB" pitchFamily="34" charset="0"/>
            </a:endParaRPr>
          </a:p>
          <a:p>
            <a:pPr algn="ctr"/>
            <a:r>
              <a:rPr lang="tr-TR" sz="2800" b="1" dirty="0" smtClean="0">
                <a:latin typeface="Agency FB" pitchFamily="34" charset="0"/>
              </a:rPr>
              <a:t>En </a:t>
            </a:r>
            <a:r>
              <a:rPr lang="tr-TR" sz="2800" b="1" dirty="0" smtClean="0">
                <a:latin typeface="Agency FB" pitchFamily="34" charset="0"/>
              </a:rPr>
              <a:t>45-50 dk. çalıştıktan sonra 10-15 dk. Mola </a:t>
            </a:r>
            <a:r>
              <a:rPr lang="tr-TR" sz="2800" b="1" dirty="0" smtClean="0">
                <a:latin typeface="Agency FB" pitchFamily="34" charset="0"/>
              </a:rPr>
              <a:t>vermelisin.</a:t>
            </a:r>
          </a:p>
          <a:p>
            <a:pPr algn="ctr"/>
            <a:endParaRPr lang="tr-TR" sz="2800" b="1" dirty="0" smtClean="0">
              <a:latin typeface="Agency FB" pitchFamily="34" charset="0"/>
            </a:endParaRPr>
          </a:p>
          <a:p>
            <a:pPr algn="ctr"/>
            <a:r>
              <a:rPr lang="tr-TR" sz="2800" b="1" dirty="0" smtClean="0">
                <a:latin typeface="Agency FB" pitchFamily="34" charset="0"/>
              </a:rPr>
              <a:t>Beyninin </a:t>
            </a:r>
            <a:r>
              <a:rPr lang="tr-TR" sz="2800" b="1" dirty="0" smtClean="0">
                <a:latin typeface="Agency FB" pitchFamily="34" charset="0"/>
              </a:rPr>
              <a:t>de dinlenmeye ihtiyacı olduğunu unutma.</a:t>
            </a:r>
            <a:endParaRPr lang="en-US" sz="2800" b="1" dirty="0">
              <a:latin typeface="Agency FB" pitchFamily="34" charset="0"/>
            </a:endParaRPr>
          </a:p>
        </p:txBody>
      </p:sp>
      <p:grpSp>
        <p:nvGrpSpPr>
          <p:cNvPr id="2" name="Group 70"/>
          <p:cNvGrpSpPr/>
          <p:nvPr/>
        </p:nvGrpSpPr>
        <p:grpSpPr>
          <a:xfrm>
            <a:off x="295284" y="5268686"/>
            <a:ext cx="339679"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58" y="1987480"/>
            <a:ext cx="3474118" cy="4084726"/>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Başlık"/>
          <p:cNvSpPr>
            <a:spLocks noGrp="1"/>
          </p:cNvSpPr>
          <p:nvPr>
            <p:ph type="title"/>
          </p:nvPr>
        </p:nvSpPr>
        <p:spPr>
          <a:xfrm>
            <a:off x="-32" y="274638"/>
            <a:ext cx="8229600" cy="1143000"/>
          </a:xfrm>
        </p:spPr>
        <p:txBody>
          <a:bodyPr/>
          <a:lstStyle/>
          <a:p>
            <a:endParaRPr lang="tr-TR" dirty="0"/>
          </a:p>
        </p:txBody>
      </p:sp>
      <p:sp>
        <p:nvSpPr>
          <p:cNvPr id="13" name="Rectangle 2"/>
          <p:cNvSpPr txBox="1">
            <a:spLocks noChangeArrowheads="1"/>
          </p:cNvSpPr>
          <p:nvPr/>
        </p:nvSpPr>
        <p:spPr bwMode="auto">
          <a:xfrm>
            <a:off x="-14262" y="630646"/>
            <a:ext cx="8229600" cy="940966"/>
          </a:xfrm>
          <a:prstGeom prst="rect">
            <a:avLst/>
          </a:prstGeom>
        </p:spPr>
        <p:txBody>
          <a:bodyPr vert="horz" wrap="square" lIns="91440" tIns="45720" rIns="91440" bIns="45720" numCol="1" rtlCol="0" anchor="ctr" anchorCtr="0" compatLnSpc="1">
            <a:prstTxWarp prst="textNoShape">
              <a:avLst/>
            </a:prstTxWarp>
            <a:normAutofit fontScale="90000" lnSpcReduction="200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2</a:t>
            </a:r>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cs typeface="+mj-cs"/>
              </a:rPr>
              <a:t>1</a:t>
            </a:r>
            <a:endParaRPr kumimoji="0" lang="tr-TR" altLang="tr-TR" sz="72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endParaRPr>
          </a:p>
        </p:txBody>
      </p:sp>
    </p:spTree>
    <p:extLst>
      <p:ext uri="{BB962C8B-B14F-4D97-AF65-F5344CB8AC3E}">
        <p14:creationId xmlns:p14="http://schemas.microsoft.com/office/powerpoint/2010/main" xmlns="" val="595496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67544" y="692696"/>
            <a:ext cx="7521575" cy="549275"/>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22</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
        <p:nvSpPr>
          <p:cNvPr id="27651" name="Rectangle 3"/>
          <p:cNvSpPr>
            <a:spLocks noGrp="1" noChangeArrowheads="1"/>
          </p:cNvSpPr>
          <p:nvPr>
            <p:ph idx="1"/>
          </p:nvPr>
        </p:nvSpPr>
        <p:spPr>
          <a:xfrm>
            <a:off x="-32" y="1772667"/>
            <a:ext cx="5214974" cy="3120976"/>
          </a:xfrm>
        </p:spPr>
        <p:txBody>
          <a:bodyPr>
            <a:noAutofit/>
          </a:bodyPr>
          <a:lstStyle/>
          <a:p>
            <a:pPr algn="ctr" eaLnBrk="1" hangingPunct="1">
              <a:lnSpc>
                <a:spcPct val="170000"/>
              </a:lnSpc>
              <a:buFont typeface="Arial" charset="0"/>
              <a:buNone/>
            </a:pPr>
            <a:r>
              <a:rPr lang="tr-TR" altLang="tr-TR" sz="2800" b="1" dirty="0" smtClean="0">
                <a:latin typeface="Agency FB" pitchFamily="34" charset="0"/>
                <a:ea typeface="Gungsuh" panose="02030600000101010101" pitchFamily="18" charset="-127"/>
              </a:rPr>
              <a:t>   Sayısal sorularda işlemleri zihinden değil, mutlaka kaleminizi kullanarak yapın</a:t>
            </a:r>
            <a:r>
              <a:rPr lang="tr-TR" altLang="tr-TR" sz="2800" b="1" dirty="0" smtClean="0">
                <a:latin typeface="Agency FB" pitchFamily="34" charset="0"/>
                <a:ea typeface="Gungsuh" panose="02030600000101010101" pitchFamily="18" charset="-127"/>
              </a:rPr>
              <a:t>.</a:t>
            </a:r>
          </a:p>
          <a:p>
            <a:pPr algn="ctr" eaLnBrk="1" hangingPunct="1">
              <a:lnSpc>
                <a:spcPct val="170000"/>
              </a:lnSpc>
              <a:buFont typeface="Arial" charset="0"/>
              <a:buNone/>
            </a:pPr>
            <a:endParaRPr lang="tr-TR" altLang="tr-TR" sz="2800" b="1" dirty="0" smtClean="0">
              <a:latin typeface="Agency FB" pitchFamily="34" charset="0"/>
              <a:ea typeface="Gungsuh" panose="02030600000101010101" pitchFamily="18" charset="-127"/>
            </a:endParaRPr>
          </a:p>
          <a:p>
            <a:pPr algn="ctr">
              <a:lnSpc>
                <a:spcPct val="170000"/>
              </a:lnSpc>
              <a:buNone/>
            </a:pPr>
            <a:r>
              <a:rPr lang="tr-TR" sz="2800" b="1" dirty="0" smtClean="0">
                <a:latin typeface="Agency FB" pitchFamily="34" charset="0"/>
              </a:rPr>
              <a:t>İşlemleri aklından yapman hata yapma olasılığını artırır.</a:t>
            </a:r>
            <a:endParaRPr lang="tr-TR" altLang="tr-TR" sz="2800" b="1" dirty="0" smtClean="0">
              <a:latin typeface="Agency FB" pitchFamily="34" charset="0"/>
              <a:ea typeface="Gungsuh" panose="02030600000101010101" pitchFamily="18" charset="-127"/>
            </a:endParaRPr>
          </a:p>
        </p:txBody>
      </p:sp>
      <p:pic>
        <p:nvPicPr>
          <p:cNvPr id="27652" name="Picture 5" descr="ders çalışma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5613" y="1916832"/>
            <a:ext cx="2951163" cy="40839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2" y="1500174"/>
            <a:ext cx="4572000" cy="4614597"/>
          </a:xfrm>
          <a:prstGeom prst="rect">
            <a:avLst/>
          </a:prstGeom>
        </p:spPr>
        <p:txBody>
          <a:bodyPr>
            <a:spAutoFit/>
          </a:bodyPr>
          <a:lstStyle/>
          <a:p>
            <a:pPr lvl="0" algn="ctr">
              <a:lnSpc>
                <a:spcPct val="90000"/>
              </a:lnSpc>
              <a:spcBef>
                <a:spcPts val="360"/>
              </a:spcBef>
              <a:spcAft>
                <a:spcPts val="0"/>
              </a:spcAft>
              <a:buClr>
                <a:schemeClr val="dk1"/>
              </a:buClr>
              <a:buSzPct val="61111"/>
              <a:buFont typeface="Arial"/>
              <a:buChar char="●"/>
            </a:pPr>
            <a:endParaRPr lang="en-US" sz="2800" b="1" dirty="0" smtClean="0">
              <a:latin typeface="Agency FB" pitchFamily="34" charset="0"/>
              <a:ea typeface="Arial"/>
              <a:cs typeface="Arial"/>
              <a:sym typeface="Arial"/>
            </a:endParaRPr>
          </a:p>
          <a:p>
            <a:pPr lvl="0" algn="ctr">
              <a:lnSpc>
                <a:spcPct val="90000"/>
              </a:lnSpc>
              <a:spcBef>
                <a:spcPts val="360"/>
              </a:spcBef>
              <a:spcAft>
                <a:spcPts val="0"/>
              </a:spcAft>
              <a:buClr>
                <a:schemeClr val="dk1"/>
              </a:buClr>
              <a:buSzPct val="61111"/>
            </a:pPr>
            <a:r>
              <a:rPr lang="en-US" sz="2800" b="1" dirty="0" err="1" smtClean="0">
                <a:latin typeface="Agency FB" pitchFamily="34" charset="0"/>
                <a:ea typeface="Arial"/>
                <a:cs typeface="Arial"/>
                <a:sym typeface="Arial"/>
              </a:rPr>
              <a:t>Sınavda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deneme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sınavlarında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denemediğiniz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tarzı</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ve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yöntemi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asla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denemeyin</a:t>
            </a:r>
            <a:r>
              <a:rPr lang="en-US" sz="2800" b="1" dirty="0" smtClean="0">
                <a:latin typeface="Agency FB" pitchFamily="34" charset="0"/>
                <a:ea typeface="Arial"/>
                <a:cs typeface="Arial"/>
                <a:sym typeface="Arial"/>
              </a:rPr>
              <a:t>.</a:t>
            </a:r>
            <a:endParaRPr lang="tr-TR" sz="2800" b="1" dirty="0" smtClean="0">
              <a:latin typeface="Agency FB" pitchFamily="34" charset="0"/>
              <a:ea typeface="Arial"/>
              <a:cs typeface="Arial"/>
              <a:sym typeface="Arial"/>
            </a:endParaRPr>
          </a:p>
          <a:p>
            <a:pPr lvl="0" algn="ctr">
              <a:lnSpc>
                <a:spcPct val="90000"/>
              </a:lnSpc>
              <a:spcBef>
                <a:spcPts val="360"/>
              </a:spcBef>
              <a:spcAft>
                <a:spcPts val="0"/>
              </a:spcAft>
              <a:buClr>
                <a:schemeClr val="dk1"/>
              </a:buClr>
              <a:buSzPct val="61111"/>
            </a:pPr>
            <a:endParaRPr lang="tr-TR" sz="2800" b="1" dirty="0" smtClean="0">
              <a:latin typeface="Agency FB" pitchFamily="34" charset="0"/>
              <a:ea typeface="Arial"/>
              <a:cs typeface="Arial"/>
              <a:sym typeface="Arial"/>
            </a:endParaRPr>
          </a:p>
          <a:p>
            <a:pPr lvl="0" algn="ctr">
              <a:lnSpc>
                <a:spcPct val="90000"/>
              </a:lnSpc>
              <a:spcBef>
                <a:spcPts val="360"/>
              </a:spcBef>
              <a:spcAft>
                <a:spcPts val="0"/>
              </a:spcAft>
              <a:buClr>
                <a:schemeClr val="dk1"/>
              </a:buClr>
              <a:buSzPct val="61111"/>
            </a:pPr>
            <a:r>
              <a:rPr lang="en-US" sz="2800" b="1" dirty="0" err="1" smtClean="0">
                <a:latin typeface="Agency FB" pitchFamily="34" charset="0"/>
                <a:ea typeface="Arial"/>
                <a:cs typeface="Arial"/>
                <a:sym typeface="Arial"/>
              </a:rPr>
              <a:t>Gerçek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sınavda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yapacağınız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uygulamayı</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daha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önceden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birkaç</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kez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denemiş</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olmanız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gerekiyor</a:t>
            </a:r>
            <a:r>
              <a:rPr lang="en-US" sz="2800" b="1" dirty="0" smtClean="0">
                <a:latin typeface="Agency FB" pitchFamily="34" charset="0"/>
                <a:ea typeface="Arial"/>
                <a:cs typeface="Arial"/>
                <a:sym typeface="Arial"/>
              </a:rPr>
              <a:t>.</a:t>
            </a:r>
            <a:endParaRPr lang="tr-TR" sz="2800" b="1" dirty="0" smtClean="0">
              <a:latin typeface="Agency FB" pitchFamily="34" charset="0"/>
              <a:ea typeface="Arial"/>
              <a:cs typeface="Arial"/>
              <a:sym typeface="Arial"/>
            </a:endParaRPr>
          </a:p>
          <a:p>
            <a:pPr lvl="0" algn="ctr">
              <a:lnSpc>
                <a:spcPct val="90000"/>
              </a:lnSpc>
              <a:spcBef>
                <a:spcPts val="360"/>
              </a:spcBef>
              <a:spcAft>
                <a:spcPts val="0"/>
              </a:spcAft>
              <a:buClr>
                <a:schemeClr val="dk1"/>
              </a:buClr>
              <a:buSzPct val="61111"/>
            </a:pPr>
            <a:endParaRPr lang="tr-TR" sz="2800" b="1" dirty="0" smtClean="0">
              <a:latin typeface="Agency FB" pitchFamily="34" charset="0"/>
              <a:ea typeface="Arial"/>
              <a:cs typeface="Arial"/>
              <a:sym typeface="Arial"/>
            </a:endParaRPr>
          </a:p>
          <a:p>
            <a:pPr lvl="0" algn="ctr">
              <a:lnSpc>
                <a:spcPct val="90000"/>
              </a:lnSpc>
              <a:spcBef>
                <a:spcPts val="360"/>
              </a:spcBef>
              <a:spcAft>
                <a:spcPts val="0"/>
              </a:spcAft>
              <a:buClr>
                <a:schemeClr val="dk1"/>
              </a:buClr>
              <a:buSzPct val="61111"/>
            </a:pP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Çünkü</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bunun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telafisi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ancak</a:t>
            </a:r>
            <a:r>
              <a:rPr lang="en-US" sz="2800" b="1" dirty="0" smtClean="0">
                <a:latin typeface="Agency FB" pitchFamily="34" charset="0"/>
                <a:ea typeface="Arial"/>
                <a:cs typeface="Arial"/>
                <a:sym typeface="Arial"/>
              </a:rPr>
              <a:t> </a:t>
            </a:r>
            <a:r>
              <a:rPr lang="tr-TR" sz="2800" b="1" dirty="0" smtClean="0">
                <a:latin typeface="Agency FB" pitchFamily="34" charset="0"/>
                <a:ea typeface="Arial"/>
                <a:cs typeface="Arial"/>
                <a:sym typeface="Arial"/>
              </a:rPr>
              <a:t>1</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yıl</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sonra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mümkün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olabiliyor</a:t>
            </a:r>
            <a:r>
              <a:rPr lang="en-US" sz="2800" b="1" dirty="0" smtClean="0">
                <a:latin typeface="Agency FB" pitchFamily="34" charset="0"/>
                <a:ea typeface="Arial"/>
                <a:cs typeface="Arial"/>
                <a:sym typeface="Arial"/>
              </a:rPr>
              <a:t>. </a:t>
            </a:r>
          </a:p>
        </p:txBody>
      </p:sp>
      <p:sp>
        <p:nvSpPr>
          <p:cNvPr id="6" name="Rectangle 2"/>
          <p:cNvSpPr>
            <a:spLocks noGrp="1" noChangeArrowheads="1"/>
          </p:cNvSpPr>
          <p:nvPr>
            <p:ph type="title"/>
          </p:nvPr>
        </p:nvSpPr>
        <p:spPr bwMode="auto">
          <a:xfrm>
            <a:off x="-32" y="736585"/>
            <a:ext cx="7521575" cy="549275"/>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23</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pic>
        <p:nvPicPr>
          <p:cNvPr id="7" name="6 Resim" descr="tutkunuzu-ozgur-birakin.jpg"/>
          <p:cNvPicPr>
            <a:picLocks noChangeAspect="1"/>
          </p:cNvPicPr>
          <p:nvPr/>
        </p:nvPicPr>
        <p:blipFill>
          <a:blip r:embed="rId2"/>
          <a:stretch>
            <a:fillRect/>
          </a:stretch>
        </p:blipFill>
        <p:spPr>
          <a:xfrm>
            <a:off x="5072066" y="2141220"/>
            <a:ext cx="3214710" cy="37166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2" y="736585"/>
            <a:ext cx="7521575" cy="549275"/>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24</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pic>
        <p:nvPicPr>
          <p:cNvPr id="5" name="Shape 337"/>
          <p:cNvPicPr preferRelativeResize="0"/>
          <p:nvPr/>
        </p:nvPicPr>
        <p:blipFill>
          <a:blip r:embed="rId2">
            <a:alphaModFix/>
          </a:blip>
          <a:stretch>
            <a:fillRect/>
          </a:stretch>
        </p:blipFill>
        <p:spPr>
          <a:xfrm>
            <a:off x="5000628" y="1928802"/>
            <a:ext cx="3278201" cy="4105274"/>
          </a:xfrm>
          <a:prstGeom prst="rect">
            <a:avLst/>
          </a:prstGeom>
          <a:noFill/>
          <a:ln>
            <a:noFill/>
          </a:ln>
        </p:spPr>
      </p:pic>
      <p:sp>
        <p:nvSpPr>
          <p:cNvPr id="6" name="5 Metin kutusu"/>
          <p:cNvSpPr txBox="1"/>
          <p:nvPr/>
        </p:nvSpPr>
        <p:spPr>
          <a:xfrm>
            <a:off x="-32" y="1214422"/>
            <a:ext cx="4714908" cy="6444841"/>
          </a:xfrm>
          <a:prstGeom prst="rect">
            <a:avLst/>
          </a:prstGeom>
          <a:noFill/>
        </p:spPr>
        <p:txBody>
          <a:bodyPr wrap="square" rtlCol="0">
            <a:spAutoFit/>
          </a:bodyPr>
          <a:lstStyle/>
          <a:p>
            <a:pPr lvl="0" indent="69850" algn="ctr">
              <a:spcBef>
                <a:spcPts val="360"/>
              </a:spcBef>
              <a:spcAft>
                <a:spcPts val="0"/>
              </a:spcAft>
              <a:buClr>
                <a:schemeClr val="dk1"/>
              </a:buClr>
            </a:pPr>
            <a:endParaRPr lang="tr-TR" sz="2200" b="1" dirty="0" smtClean="0">
              <a:latin typeface="Agency FB" pitchFamily="34" charset="0"/>
              <a:ea typeface="Arial"/>
              <a:cs typeface="Arial"/>
              <a:sym typeface="Arial"/>
            </a:endParaRPr>
          </a:p>
          <a:p>
            <a:pPr lvl="0" algn="ctr">
              <a:lnSpc>
                <a:spcPct val="80000"/>
              </a:lnSpc>
              <a:spcBef>
                <a:spcPts val="360"/>
              </a:spcBef>
              <a:spcAft>
                <a:spcPts val="0"/>
              </a:spcAft>
              <a:buClr>
                <a:schemeClr val="dk1"/>
              </a:buClr>
              <a:buSzPct val="61111"/>
            </a:pPr>
            <a:r>
              <a:rPr lang="tr-TR" sz="2200" b="1" dirty="0" smtClean="0">
                <a:latin typeface="Agency FB" pitchFamily="34" charset="0"/>
                <a:ea typeface="Arial"/>
                <a:cs typeface="Arial"/>
                <a:sym typeface="Arial"/>
              </a:rPr>
              <a:t>İnsan psikolojisi soru içindeki ifadeleri olumlu yönde algılamaya eğilimlidir. Olumsuz bir ifadeyi olumlu olarak okumak soruyu daha baştan yanlış cevaplamanızı sağlar.</a:t>
            </a:r>
          </a:p>
          <a:p>
            <a:pPr lvl="0" indent="69850" algn="ctr">
              <a:spcBef>
                <a:spcPts val="360"/>
              </a:spcBef>
              <a:spcAft>
                <a:spcPts val="0"/>
              </a:spcAft>
              <a:buClr>
                <a:schemeClr val="dk1"/>
              </a:buClr>
            </a:pPr>
            <a:endParaRPr lang="tr-TR" sz="2200" b="1" dirty="0" smtClean="0">
              <a:latin typeface="Agency FB" pitchFamily="34" charset="0"/>
              <a:ea typeface="Arial"/>
              <a:cs typeface="Arial"/>
              <a:sym typeface="Arial"/>
            </a:endParaRPr>
          </a:p>
          <a:p>
            <a:pPr lvl="0" algn="ctr">
              <a:lnSpc>
                <a:spcPct val="80000"/>
              </a:lnSpc>
              <a:spcBef>
                <a:spcPts val="360"/>
              </a:spcBef>
              <a:spcAft>
                <a:spcPts val="0"/>
              </a:spcAft>
              <a:buClr>
                <a:schemeClr val="dk1"/>
              </a:buClr>
              <a:buSzPct val="61111"/>
            </a:pPr>
            <a:r>
              <a:rPr lang="tr-TR" sz="2200" b="1" dirty="0" smtClean="0">
                <a:latin typeface="Agency FB" pitchFamily="34" charset="0"/>
                <a:ea typeface="Arial"/>
                <a:cs typeface="Arial"/>
                <a:sym typeface="Arial"/>
              </a:rPr>
              <a:t>Bu nedenle soru formlarında altı çizili veya kalın yazı karakterli ifadeleri daha dikkatli okumalısınız.</a:t>
            </a:r>
          </a:p>
          <a:p>
            <a:pPr lvl="0" indent="69850" algn="ctr">
              <a:spcBef>
                <a:spcPts val="360"/>
              </a:spcBef>
              <a:spcAft>
                <a:spcPts val="0"/>
              </a:spcAft>
              <a:buClr>
                <a:schemeClr val="dk1"/>
              </a:buClr>
            </a:pPr>
            <a:endParaRPr lang="tr-TR" sz="2200" b="1" dirty="0" smtClean="0">
              <a:latin typeface="Agency FB" pitchFamily="34" charset="0"/>
              <a:ea typeface="Arial"/>
              <a:cs typeface="Arial"/>
              <a:sym typeface="Arial"/>
            </a:endParaRPr>
          </a:p>
          <a:p>
            <a:pPr lvl="0" algn="ctr">
              <a:lnSpc>
                <a:spcPct val="80000"/>
              </a:lnSpc>
              <a:spcBef>
                <a:spcPts val="360"/>
              </a:spcBef>
              <a:spcAft>
                <a:spcPts val="0"/>
              </a:spcAft>
              <a:buClr>
                <a:schemeClr val="dk1"/>
              </a:buClr>
              <a:buSzPct val="61111"/>
            </a:pPr>
            <a:r>
              <a:rPr lang="tr-TR" sz="2200" b="1" dirty="0" smtClean="0">
                <a:latin typeface="Agency FB" pitchFamily="34" charset="0"/>
                <a:ea typeface="Arial"/>
                <a:cs typeface="Arial"/>
                <a:sym typeface="Arial"/>
              </a:rPr>
              <a:t>Sesli okuma alışkanlığı, dudak kıpırdatarak okumaya çalışmak, okunan her ifadenin altını çizmek gibi hatalı okuma alışkanlıkları sınavda  hızınızı kesecek davranışlardır.</a:t>
            </a:r>
          </a:p>
          <a:p>
            <a:pPr lvl="0" indent="69850" algn="ctr">
              <a:spcBef>
                <a:spcPts val="360"/>
              </a:spcBef>
              <a:spcAft>
                <a:spcPts val="0"/>
              </a:spcAft>
              <a:buClr>
                <a:schemeClr val="dk1"/>
              </a:buClr>
            </a:pPr>
            <a:endParaRPr lang="tr-TR" sz="2200" b="1" dirty="0" smtClean="0">
              <a:latin typeface="Agency FB" pitchFamily="34" charset="0"/>
              <a:ea typeface="Arial"/>
              <a:cs typeface="Arial"/>
              <a:sym typeface="Arial"/>
            </a:endParaRPr>
          </a:p>
          <a:p>
            <a:pPr lvl="0" algn="ctr">
              <a:lnSpc>
                <a:spcPct val="80000"/>
              </a:lnSpc>
              <a:spcBef>
                <a:spcPts val="360"/>
              </a:spcBef>
              <a:spcAft>
                <a:spcPts val="0"/>
              </a:spcAft>
              <a:buClr>
                <a:schemeClr val="dk1"/>
              </a:buClr>
              <a:buSzPct val="61111"/>
            </a:pPr>
            <a:r>
              <a:rPr lang="tr-TR" sz="2200" b="1" dirty="0" smtClean="0">
                <a:latin typeface="Agency FB" pitchFamily="34" charset="0"/>
                <a:ea typeface="Arial"/>
                <a:cs typeface="Arial"/>
                <a:sym typeface="Arial"/>
              </a:rPr>
              <a:t>Yapmanız gereken gözle okuma alışkanlığı kazanmanız ve okuma hızınızı arttırmanızdır.</a:t>
            </a:r>
          </a:p>
          <a:p>
            <a:pPr lvl="0" indent="69850" algn="ctr">
              <a:spcBef>
                <a:spcPts val="360"/>
              </a:spcBef>
              <a:spcAft>
                <a:spcPts val="0"/>
              </a:spcAft>
              <a:buClr>
                <a:schemeClr val="dk1"/>
              </a:buClr>
            </a:pPr>
            <a:endParaRPr lang="tr-TR" sz="2200" b="1" dirty="0" smtClean="0">
              <a:latin typeface="Agency FB" pitchFamily="34" charset="0"/>
              <a:ea typeface="Arial"/>
              <a:cs typeface="Arial"/>
              <a:sym typeface="Arial"/>
            </a:endParaRPr>
          </a:p>
          <a:p>
            <a:pPr lvl="0" indent="69850" algn="ctr">
              <a:spcBef>
                <a:spcPts val="360"/>
              </a:spcBef>
              <a:spcAft>
                <a:spcPts val="0"/>
              </a:spcAft>
              <a:buClr>
                <a:schemeClr val="dk1"/>
              </a:buClr>
            </a:pPr>
            <a:endParaRPr lang="tr-TR" sz="2200" b="1" dirty="0" smtClean="0">
              <a:latin typeface="Agency FB" pitchFamily="34" charset="0"/>
              <a:ea typeface="Arial"/>
              <a:cs typeface="Arial"/>
              <a:sym typeface="Arial"/>
            </a:endParaRPr>
          </a:p>
          <a:p>
            <a:pPr algn="ctr"/>
            <a:endParaRPr lang="tr-TR" sz="2200" b="1" dirty="0">
              <a:latin typeface="Agency FB"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822258" y="5248603"/>
            <a:ext cx="1565672"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8" name="Rectangle 47"/>
          <p:cNvSpPr/>
          <p:nvPr/>
        </p:nvSpPr>
        <p:spPr>
          <a:xfrm>
            <a:off x="-32" y="1785926"/>
            <a:ext cx="4500594" cy="4401205"/>
          </a:xfrm>
          <a:prstGeom prst="rect">
            <a:avLst/>
          </a:prstGeom>
        </p:spPr>
        <p:txBody>
          <a:bodyPr wrap="square">
            <a:spAutoFit/>
          </a:bodyPr>
          <a:lstStyle/>
          <a:p>
            <a:pPr algn="ctr"/>
            <a:r>
              <a:rPr lang="tr-TR" sz="2800" b="1" dirty="0" smtClean="0">
                <a:latin typeface="Agency FB" pitchFamily="34" charset="0"/>
              </a:rPr>
              <a:t>Zamanı yetiştirememe kaygısı ile soruları çok hızlı okumayın. Çok hızlı okumanız soruyu yanlış çözmenize ve tekrar okumak zorunda kalmanıza neden olabilir</a:t>
            </a:r>
            <a:r>
              <a:rPr lang="tr-TR" sz="2800" b="1" dirty="0" smtClean="0">
                <a:latin typeface="Agency FB" pitchFamily="34" charset="0"/>
              </a:rPr>
              <a:t>.</a:t>
            </a:r>
          </a:p>
          <a:p>
            <a:pPr algn="ctr"/>
            <a:endParaRPr lang="tr-TR" sz="2800" b="1" dirty="0" smtClean="0">
              <a:latin typeface="Agency FB" pitchFamily="34" charset="0"/>
            </a:endParaRPr>
          </a:p>
          <a:p>
            <a:pPr algn="ctr"/>
            <a:r>
              <a:rPr lang="tr-TR" sz="2800" b="1" dirty="0" smtClean="0">
                <a:latin typeface="Agency FB" pitchFamily="34" charset="0"/>
              </a:rPr>
              <a:t> </a:t>
            </a:r>
            <a:r>
              <a:rPr lang="tr-TR" sz="2800" b="1" dirty="0" smtClean="0">
                <a:latin typeface="Agency FB" pitchFamily="34" charset="0"/>
              </a:rPr>
              <a:t>Alışkın olduğunuz okuma hızınız neyse aynı şekilde okuyun. </a:t>
            </a:r>
          </a:p>
          <a:p>
            <a:pPr algn="ctr"/>
            <a:r>
              <a:rPr lang="tr-TR" sz="2800" b="1" dirty="0" smtClean="0">
                <a:latin typeface="Agency FB" pitchFamily="34" charset="0"/>
              </a:rPr>
              <a:t>Okuma hızınız yavaşsa hızlı okuma teknikleri ile okumanızı hızlandırın.</a:t>
            </a:r>
            <a:endParaRPr lang="en-US" sz="2800" b="1" dirty="0">
              <a:latin typeface="Agency FB" pitchFamily="34" charset="0"/>
            </a:endParaRPr>
          </a:p>
        </p:txBody>
      </p:sp>
      <p:sp>
        <p:nvSpPr>
          <p:cNvPr id="30" name="29 Yuvarlatılmış Dikdörtgen"/>
          <p:cNvSpPr/>
          <p:nvPr/>
        </p:nvSpPr>
        <p:spPr>
          <a:xfrm>
            <a:off x="4929190" y="1921789"/>
            <a:ext cx="3357586" cy="4078979"/>
          </a:xfrm>
          <a:prstGeom prst="roundRect">
            <a:avLst/>
          </a:prstGeom>
          <a:blipFill dpi="0" rotWithShape="1">
            <a:blip r:embed="rId2">
              <a:extLst>
                <a:ext uri="{28A0092B-C50C-407E-A947-70E740481C1C}">
                  <a14:useLocalDpi xmlns:a14="http://schemas.microsoft.com/office/drawing/2010/main" xmlns=""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2"/>
          <p:cNvSpPr>
            <a:spLocks noGrp="1" noChangeArrowheads="1"/>
          </p:cNvSpPr>
          <p:nvPr>
            <p:ph type="title"/>
          </p:nvPr>
        </p:nvSpPr>
        <p:spPr bwMode="auto">
          <a:xfrm>
            <a:off x="-32" y="808023"/>
            <a:ext cx="7521575" cy="549275"/>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25</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xmlns="" val="3607371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 y="1831995"/>
            <a:ext cx="4572032" cy="4525963"/>
          </a:xfrm>
        </p:spPr>
        <p:txBody>
          <a:bodyPr>
            <a:noAutofit/>
          </a:bodyPr>
          <a:lstStyle/>
          <a:p>
            <a:pPr lvl="0" algn="ctr">
              <a:buNone/>
            </a:pPr>
            <a:r>
              <a:rPr lang="tr-TR"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Sınavın</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başında</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duyulan</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heyecanın</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ortadan</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kalkması</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için</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ve</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rahatlık</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hissi</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yaşayabilmek</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için</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başarılı</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olduğunuzu</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düşündüğünüz</a:t>
            </a:r>
            <a:r>
              <a:rPr lang="en-US" sz="2600" b="1" dirty="0" smtClean="0">
                <a:latin typeface="Agency FB" pitchFamily="34" charset="0"/>
                <a:ea typeface="Arial"/>
                <a:cs typeface="Arial"/>
                <a:sym typeface="Arial"/>
              </a:rPr>
              <a:t>, en </a:t>
            </a:r>
            <a:r>
              <a:rPr lang="en-US" sz="2600" b="1" dirty="0" err="1" smtClean="0">
                <a:latin typeface="Agency FB" pitchFamily="34" charset="0"/>
                <a:ea typeface="Arial"/>
                <a:cs typeface="Arial"/>
                <a:sym typeface="Arial"/>
              </a:rPr>
              <a:t>iyi</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bildiğiniz</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ve</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daha</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önceki</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denemelerde</a:t>
            </a:r>
            <a:r>
              <a:rPr lang="en-US" sz="2600" b="1" dirty="0" smtClean="0">
                <a:latin typeface="Agency FB" pitchFamily="34" charset="0"/>
                <a:ea typeface="Arial"/>
                <a:cs typeface="Arial"/>
                <a:sym typeface="Arial"/>
              </a:rPr>
              <a:t> en </a:t>
            </a:r>
            <a:r>
              <a:rPr lang="en-US" sz="2600" b="1" dirty="0" err="1" smtClean="0">
                <a:latin typeface="Agency FB" pitchFamily="34" charset="0"/>
                <a:ea typeface="Arial"/>
                <a:cs typeface="Arial"/>
                <a:sym typeface="Arial"/>
              </a:rPr>
              <a:t>iyi</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sonucu</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aldığınız</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testten</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başlayın</a:t>
            </a:r>
            <a:r>
              <a:rPr lang="en-US" sz="2600" b="1" dirty="0" smtClean="0">
                <a:latin typeface="Agency FB" pitchFamily="34" charset="0"/>
                <a:ea typeface="Arial"/>
                <a:cs typeface="Arial"/>
                <a:sym typeface="Arial"/>
              </a:rPr>
              <a:t>.</a:t>
            </a:r>
            <a:endParaRPr lang="tr-TR" sz="2600" b="1" dirty="0" smtClean="0">
              <a:latin typeface="Agency FB" pitchFamily="34" charset="0"/>
              <a:ea typeface="Arial"/>
              <a:cs typeface="Arial"/>
              <a:sym typeface="Arial"/>
            </a:endParaRPr>
          </a:p>
          <a:p>
            <a:pPr lvl="0" algn="ctr">
              <a:buNone/>
            </a:pPr>
            <a:endParaRPr lang="en-US" sz="2600" b="1" dirty="0" smtClean="0">
              <a:latin typeface="Agency FB" pitchFamily="34" charset="0"/>
              <a:ea typeface="Arial"/>
              <a:cs typeface="Arial"/>
              <a:sym typeface="Arial"/>
            </a:endParaRPr>
          </a:p>
          <a:p>
            <a:pPr marL="0" lvl="0" indent="0" algn="ctr">
              <a:lnSpc>
                <a:spcPct val="80000"/>
              </a:lnSpc>
              <a:spcBef>
                <a:spcPts val="360"/>
              </a:spcBef>
              <a:buClr>
                <a:schemeClr val="dk1"/>
              </a:buClr>
              <a:buSzPct val="61111"/>
              <a:buNone/>
            </a:pPr>
            <a:r>
              <a:rPr lang="en-US" sz="2600" b="1" dirty="0" err="1" smtClean="0">
                <a:latin typeface="Agency FB" pitchFamily="34" charset="0"/>
                <a:ea typeface="Arial"/>
                <a:cs typeface="Arial"/>
                <a:sym typeface="Arial"/>
              </a:rPr>
              <a:t>Cevap</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şıklarındaki</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dörtlü</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ya</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da</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beşli</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zincirlere</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dikkat</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edin</a:t>
            </a:r>
            <a:r>
              <a:rPr lang="en-US" sz="2600" b="1" dirty="0" smtClean="0">
                <a:latin typeface="Agency FB" pitchFamily="34" charset="0"/>
                <a:ea typeface="Arial"/>
                <a:cs typeface="Arial"/>
                <a:sym typeface="Arial"/>
              </a:rPr>
              <a:t>…</a:t>
            </a:r>
          </a:p>
          <a:p>
            <a:pPr marL="0" lvl="0" indent="0" algn="ctr">
              <a:lnSpc>
                <a:spcPct val="80000"/>
              </a:lnSpc>
              <a:spcBef>
                <a:spcPts val="360"/>
              </a:spcBef>
              <a:buClr>
                <a:schemeClr val="dk1"/>
              </a:buClr>
              <a:buSzPct val="61111"/>
              <a:buNone/>
            </a:pPr>
            <a:r>
              <a:rPr lang="en-US" sz="2600" b="1" dirty="0" smtClean="0">
                <a:latin typeface="Agency FB" pitchFamily="34" charset="0"/>
                <a:ea typeface="Arial"/>
                <a:cs typeface="Arial"/>
                <a:sym typeface="Arial"/>
              </a:rPr>
              <a:t>A   </a:t>
            </a:r>
            <a:r>
              <a:rPr lang="en-US" sz="2600" b="1" dirty="0" err="1" smtClean="0">
                <a:latin typeface="Agency FB" pitchFamily="34" charset="0"/>
                <a:ea typeface="Arial"/>
                <a:cs typeface="Arial"/>
                <a:sym typeface="Arial"/>
              </a:rPr>
              <a:t>A</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A</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A</a:t>
            </a:r>
            <a:r>
              <a:rPr lang="en-US" sz="2600" b="1" dirty="0" smtClean="0">
                <a:latin typeface="Agency FB" pitchFamily="34" charset="0"/>
                <a:ea typeface="Arial"/>
                <a:cs typeface="Arial"/>
                <a:sym typeface="Arial"/>
              </a:rPr>
              <a:t>    </a:t>
            </a:r>
            <a:r>
              <a:rPr lang="en-US" sz="2600" b="1" dirty="0" err="1" smtClean="0">
                <a:latin typeface="Agency FB" pitchFamily="34" charset="0"/>
                <a:ea typeface="Arial"/>
                <a:cs typeface="Arial"/>
                <a:sym typeface="Arial"/>
              </a:rPr>
              <a:t>gibi</a:t>
            </a:r>
            <a:r>
              <a:rPr lang="en-US" sz="2600" b="1" dirty="0" smtClean="0">
                <a:latin typeface="Agency FB" pitchFamily="34" charset="0"/>
                <a:ea typeface="Arial"/>
                <a:cs typeface="Arial"/>
                <a:sym typeface="Arial"/>
              </a:rPr>
              <a:t>…</a:t>
            </a:r>
          </a:p>
          <a:p>
            <a:pPr algn="ctr"/>
            <a:endParaRPr lang="tr-TR" sz="2600" b="1" dirty="0">
              <a:latin typeface="Agency FB" pitchFamily="34" charset="0"/>
            </a:endParaRPr>
          </a:p>
        </p:txBody>
      </p:sp>
      <p:sp>
        <p:nvSpPr>
          <p:cNvPr id="4" name="Rectangle 2"/>
          <p:cNvSpPr>
            <a:spLocks noGrp="1" noChangeArrowheads="1"/>
          </p:cNvSpPr>
          <p:nvPr>
            <p:ph type="title"/>
          </p:nvPr>
        </p:nvSpPr>
        <p:spPr bwMode="auto">
          <a:xfrm>
            <a:off x="-32" y="785794"/>
            <a:ext cx="7521575" cy="549275"/>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26</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pic>
        <p:nvPicPr>
          <p:cNvPr id="5" name="4 Resim" descr="kbAHYfOEKtmecyzC-636979442156596307.jpg"/>
          <p:cNvPicPr>
            <a:picLocks noChangeAspect="1"/>
          </p:cNvPicPr>
          <p:nvPr/>
        </p:nvPicPr>
        <p:blipFill>
          <a:blip r:embed="rId2"/>
          <a:stretch>
            <a:fillRect/>
          </a:stretch>
        </p:blipFill>
        <p:spPr>
          <a:xfrm>
            <a:off x="4857752" y="2000240"/>
            <a:ext cx="3429024" cy="39290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 y="500050"/>
            <a:ext cx="8229600" cy="1143000"/>
          </a:xfrm>
        </p:spPr>
        <p:txBody>
          <a:bodyPr>
            <a:normAutofit fontScale="90000"/>
          </a:bodyPr>
          <a:lstStyle/>
          <a:p>
            <a:r>
              <a:rPr lang="tr-TR" dirty="0" smtClean="0">
                <a:solidFill>
                  <a:srgbClr val="7030A0"/>
                </a:solidFill>
                <a:latin typeface="Snap ITC" pitchFamily="82" charset="0"/>
              </a:rPr>
              <a:t>Öncelikle Düzenli Beslenin</a:t>
            </a:r>
            <a:endParaRPr lang="tr-TR" dirty="0">
              <a:solidFill>
                <a:srgbClr val="7030A0"/>
              </a:solidFill>
              <a:latin typeface="Snap ITC" pitchFamily="82" charset="0"/>
            </a:endParaRPr>
          </a:p>
        </p:txBody>
      </p:sp>
      <p:sp>
        <p:nvSpPr>
          <p:cNvPr id="3" name="2 İçerik Yer Tutucusu"/>
          <p:cNvSpPr>
            <a:spLocks noGrp="1"/>
          </p:cNvSpPr>
          <p:nvPr>
            <p:ph idx="1"/>
          </p:nvPr>
        </p:nvSpPr>
        <p:spPr>
          <a:xfrm>
            <a:off x="-214346" y="2117747"/>
            <a:ext cx="4643470" cy="4525963"/>
          </a:xfrm>
        </p:spPr>
        <p:txBody>
          <a:bodyPr>
            <a:normAutofit/>
          </a:bodyPr>
          <a:lstStyle/>
          <a:p>
            <a:pPr algn="ctr">
              <a:buNone/>
            </a:pPr>
            <a:r>
              <a:rPr lang="tr-TR" sz="2800" b="1" dirty="0" smtClean="0">
                <a:latin typeface="Agency FB" pitchFamily="34" charset="0"/>
              </a:rPr>
              <a:t>	Beynimizin </a:t>
            </a:r>
            <a:r>
              <a:rPr lang="tr-TR" sz="2800" b="1" dirty="0" smtClean="0">
                <a:latin typeface="Agency FB" pitchFamily="34" charset="0"/>
              </a:rPr>
              <a:t>büyüklüğü vücudumuzun % 2’si kadar olmasına rağmen enerjimizin % 20’sini kullanır. Eğer kahvaltı yapmazsanız, sınavda beyniniz verimli çalışmaz dikkat ve odaklanma sorunları yaşabilirsiniz.</a:t>
            </a:r>
            <a:endParaRPr lang="en-US" sz="2800" b="1" dirty="0" smtClean="0">
              <a:latin typeface="Agency FB" pitchFamily="34" charset="0"/>
            </a:endParaRPr>
          </a:p>
          <a:p>
            <a:pPr algn="ctr"/>
            <a:endParaRPr lang="tr-TR" sz="2800" b="1" dirty="0">
              <a:latin typeface="Agency FB" pitchFamily="34" charset="0"/>
            </a:endParaRPr>
          </a:p>
        </p:txBody>
      </p:sp>
      <p:sp>
        <p:nvSpPr>
          <p:cNvPr id="4" name="3 Yuvarlatılmış Dikdörtgen"/>
          <p:cNvSpPr/>
          <p:nvPr/>
        </p:nvSpPr>
        <p:spPr>
          <a:xfrm>
            <a:off x="4643470" y="2643182"/>
            <a:ext cx="3643306" cy="221457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 y="3919548"/>
            <a:ext cx="4714908" cy="1009650"/>
          </a:xfrm>
        </p:spPr>
        <p:txBody>
          <a:bodyPr>
            <a:noAutofit/>
          </a:bodyPr>
          <a:lstStyle/>
          <a:p>
            <a:pPr lvl="0">
              <a:lnSpc>
                <a:spcPct val="80000"/>
              </a:lnSpc>
              <a:spcBef>
                <a:spcPts val="360"/>
              </a:spcBef>
            </a:pP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Soruyu</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kitapçık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üzerinde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çözmüş</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olmak</a:t>
            </a:r>
            <a:r>
              <a:rPr lang="en-US" sz="1800" b="1" dirty="0" smtClean="0">
                <a:latin typeface="Agency FB" pitchFamily="34" charset="0"/>
                <a:ea typeface="Arial"/>
                <a:cs typeface="Arial"/>
                <a:sym typeface="Arial"/>
              </a:rPr>
              <a:t> o </a:t>
            </a:r>
            <a:r>
              <a:rPr lang="en-US" sz="1800" b="1" dirty="0" err="1" smtClean="0">
                <a:latin typeface="Agency FB" pitchFamily="34" charset="0"/>
                <a:ea typeface="Arial"/>
                <a:cs typeface="Arial"/>
                <a:sym typeface="Arial"/>
              </a:rPr>
              <a:t>soruyla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olan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işinizin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bittiği</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anlamına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gelmez</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Soruyu</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doğru</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çözmek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kadar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optik</a:t>
            </a:r>
            <a:r>
              <a:rPr lang="en-US" sz="1800" b="1" dirty="0" smtClean="0">
                <a:latin typeface="Agency FB" pitchFamily="34" charset="0"/>
                <a:ea typeface="Arial"/>
                <a:cs typeface="Arial"/>
                <a:sym typeface="Arial"/>
              </a:rPr>
              <a:t> forma </a:t>
            </a:r>
            <a:r>
              <a:rPr lang="en-US" sz="1800" b="1" dirty="0" err="1" smtClean="0">
                <a:latin typeface="Agency FB" pitchFamily="34" charset="0"/>
                <a:ea typeface="Arial"/>
                <a:cs typeface="Arial"/>
                <a:sym typeface="Arial"/>
              </a:rPr>
              <a:t>doğru</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kodlamak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önemlidir</a:t>
            </a:r>
            <a:r>
              <a:rPr lang="en-US" sz="1800" b="1" dirty="0" smtClean="0">
                <a:latin typeface="Agency FB" pitchFamily="34" charset="0"/>
                <a:ea typeface="Arial"/>
                <a:cs typeface="Arial"/>
                <a:sym typeface="Arial"/>
              </a:rPr>
              <a:t>.</a:t>
            </a:r>
            <a:br>
              <a:rPr lang="en-US" sz="1800" b="1" dirty="0" smtClean="0">
                <a:latin typeface="Agency FB" pitchFamily="34" charset="0"/>
                <a:ea typeface="Arial"/>
                <a:cs typeface="Arial"/>
                <a:sym typeface="Arial"/>
              </a:rPr>
            </a:br>
            <a:r>
              <a:rPr lang="en-US" sz="1800" b="1" dirty="0" smtClean="0">
                <a:latin typeface="Agency FB" pitchFamily="34" charset="0"/>
                <a:ea typeface="Arial"/>
                <a:cs typeface="Arial"/>
                <a:sym typeface="Arial"/>
              </a:rPr>
              <a:t/>
            </a:r>
            <a:br>
              <a:rPr lang="en-US" sz="1800" b="1" dirty="0" smtClean="0">
                <a:latin typeface="Agency FB" pitchFamily="34" charset="0"/>
                <a:ea typeface="Arial"/>
                <a:cs typeface="Arial"/>
                <a:sym typeface="Arial"/>
              </a:rPr>
            </a:br>
            <a:r>
              <a:rPr lang="en-US" sz="1800" b="1" dirty="0" err="1" smtClean="0">
                <a:latin typeface="Agency FB" pitchFamily="34" charset="0"/>
                <a:ea typeface="Arial"/>
                <a:cs typeface="Arial"/>
                <a:sym typeface="Arial"/>
              </a:rPr>
              <a:t>Kodlama</a:t>
            </a:r>
            <a:r>
              <a:rPr lang="en-US" sz="1800" b="1" dirty="0" smtClean="0">
                <a:latin typeface="Agency FB" pitchFamily="34" charset="0"/>
                <a:ea typeface="Arial"/>
                <a:cs typeface="Arial"/>
                <a:sym typeface="Arial"/>
              </a:rPr>
              <a:t> her </a:t>
            </a:r>
            <a:r>
              <a:rPr lang="en-US" sz="1800" b="1" dirty="0" err="1" smtClean="0">
                <a:latin typeface="Agency FB" pitchFamily="34" charset="0"/>
                <a:ea typeface="Arial"/>
                <a:cs typeface="Arial"/>
                <a:sym typeface="Arial"/>
              </a:rPr>
              <a:t>sorudan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sonra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yapılmalıdır</a:t>
            </a:r>
            <a:r>
              <a:rPr lang="en-US" sz="1800" b="1" dirty="0" smtClean="0">
                <a:latin typeface="Agency FB" pitchFamily="34" charset="0"/>
                <a:ea typeface="Arial"/>
                <a:cs typeface="Arial"/>
                <a:sym typeface="Arial"/>
              </a:rPr>
              <a:t>. Bu </a:t>
            </a:r>
            <a:r>
              <a:rPr lang="en-US" sz="1800" b="1" dirty="0" err="1" smtClean="0">
                <a:latin typeface="Agency FB" pitchFamily="34" charset="0"/>
                <a:ea typeface="Arial"/>
                <a:cs typeface="Arial"/>
                <a:sym typeface="Arial"/>
              </a:rPr>
              <a:t>asla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bir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zaman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kaybı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değildir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Çünkü</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Kodlama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için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geçen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süre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bir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ölçüde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dinlenme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sürenizdir</a:t>
            </a:r>
            <a:r>
              <a:rPr lang="en-US" sz="1800" b="1" dirty="0" smtClean="0">
                <a:latin typeface="Agency FB" pitchFamily="34" charset="0"/>
                <a:ea typeface="Arial"/>
                <a:cs typeface="Arial"/>
                <a:sym typeface="Arial"/>
              </a:rPr>
              <a:t>. </a:t>
            </a:r>
            <a:br>
              <a:rPr lang="en-US" sz="1800" b="1" dirty="0" smtClean="0">
                <a:latin typeface="Agency FB" pitchFamily="34" charset="0"/>
                <a:ea typeface="Arial"/>
                <a:cs typeface="Arial"/>
                <a:sym typeface="Arial"/>
              </a:rPr>
            </a:br>
            <a:r>
              <a:rPr lang="en-US" sz="1800" b="1" dirty="0" smtClean="0">
                <a:latin typeface="Agency FB" pitchFamily="34" charset="0"/>
                <a:ea typeface="Arial"/>
                <a:cs typeface="Arial"/>
                <a:sym typeface="Arial"/>
              </a:rPr>
              <a:t/>
            </a:r>
            <a:br>
              <a:rPr lang="en-US" sz="1800" b="1" dirty="0" smtClean="0">
                <a:latin typeface="Agency FB" pitchFamily="34" charset="0"/>
                <a:ea typeface="Arial"/>
                <a:cs typeface="Arial"/>
                <a:sym typeface="Arial"/>
              </a:rPr>
            </a:br>
            <a:r>
              <a:rPr lang="en-US" sz="1800" b="1" dirty="0" err="1" smtClean="0">
                <a:latin typeface="Agency FB" pitchFamily="34" charset="0"/>
                <a:ea typeface="Arial"/>
                <a:cs typeface="Arial"/>
                <a:sym typeface="Arial"/>
              </a:rPr>
              <a:t>Zaman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kazanacağım</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diye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kodlamayı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sona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bırakmak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sınav</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sonrası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yorgunluk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ve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dikkat</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dağılmasının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fazlalığı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sebebiyle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hatalı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veya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eksik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kodlama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riskini</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artırır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kaydırma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yapmanıza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yol</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açar</a:t>
            </a:r>
            <a:r>
              <a:rPr lang="en-US" sz="1800" b="1" dirty="0" smtClean="0">
                <a:latin typeface="Agency FB" pitchFamily="34" charset="0"/>
                <a:ea typeface="Arial"/>
                <a:cs typeface="Arial"/>
                <a:sym typeface="Arial"/>
              </a:rPr>
              <a:t>.</a:t>
            </a:r>
            <a:br>
              <a:rPr lang="en-US" sz="1800" b="1" dirty="0" smtClean="0">
                <a:latin typeface="Agency FB" pitchFamily="34" charset="0"/>
                <a:ea typeface="Arial"/>
                <a:cs typeface="Arial"/>
                <a:sym typeface="Arial"/>
              </a:rPr>
            </a:br>
            <a:r>
              <a:rPr lang="en-US" sz="1800" b="1" dirty="0" smtClean="0">
                <a:latin typeface="Agency FB" pitchFamily="34" charset="0"/>
                <a:ea typeface="Arial"/>
                <a:cs typeface="Arial"/>
                <a:sym typeface="Arial"/>
              </a:rPr>
              <a:t>Her </a:t>
            </a:r>
            <a:r>
              <a:rPr lang="en-US" sz="1800" b="1" dirty="0" err="1" smtClean="0">
                <a:latin typeface="Agency FB" pitchFamily="34" charset="0"/>
                <a:ea typeface="Arial"/>
                <a:cs typeface="Arial"/>
                <a:sym typeface="Arial"/>
              </a:rPr>
              <a:t>yıl</a:t>
            </a:r>
            <a:r>
              <a:rPr lang="en-US" sz="1800" b="1" dirty="0" smtClean="0">
                <a:latin typeface="Agency FB" pitchFamily="34" charset="0"/>
                <a:ea typeface="Arial"/>
                <a:cs typeface="Arial"/>
                <a:sym typeface="Arial"/>
              </a:rPr>
              <a:t> % 1 </a:t>
            </a:r>
            <a:r>
              <a:rPr lang="en-US" sz="1800" b="1" dirty="0" err="1" smtClean="0">
                <a:latin typeface="Agency FB" pitchFamily="34" charset="0"/>
                <a:ea typeface="Arial"/>
                <a:cs typeface="Arial"/>
                <a:sym typeface="Arial"/>
              </a:rPr>
              <a:t>adayın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kaydırma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hataları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nedeniyle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mağdur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olduğunu</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unutmayınız</a:t>
            </a:r>
            <a:r>
              <a:rPr lang="en-US" sz="1800" b="1" dirty="0" smtClean="0">
                <a:latin typeface="Agency FB" pitchFamily="34" charset="0"/>
                <a:ea typeface="Arial"/>
                <a:cs typeface="Arial"/>
                <a:sym typeface="Arial"/>
              </a:rPr>
              <a:t>. </a:t>
            </a:r>
            <a:br>
              <a:rPr lang="en-US" sz="1800" b="1" dirty="0" smtClean="0">
                <a:latin typeface="Agency FB" pitchFamily="34" charset="0"/>
                <a:ea typeface="Arial"/>
                <a:cs typeface="Arial"/>
                <a:sym typeface="Arial"/>
              </a:rPr>
            </a:br>
            <a:r>
              <a:rPr lang="en-US" sz="1800" b="1" dirty="0" smtClean="0">
                <a:latin typeface="Agency FB" pitchFamily="34" charset="0"/>
                <a:ea typeface="Arial"/>
                <a:cs typeface="Arial"/>
                <a:sym typeface="Arial"/>
              </a:rPr>
              <a:t/>
            </a:r>
            <a:br>
              <a:rPr lang="en-US" sz="1800" b="1" dirty="0" smtClean="0">
                <a:latin typeface="Agency FB" pitchFamily="34" charset="0"/>
                <a:ea typeface="Arial"/>
                <a:cs typeface="Arial"/>
                <a:sym typeface="Arial"/>
              </a:rPr>
            </a:br>
            <a:r>
              <a:rPr lang="en-US" sz="1800" b="1" dirty="0" err="1" smtClean="0">
                <a:latin typeface="Agency FB" pitchFamily="34" charset="0"/>
                <a:ea typeface="Arial"/>
                <a:cs typeface="Arial"/>
                <a:sym typeface="Arial"/>
              </a:rPr>
              <a:t>Ayrıca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sınavın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ilerleyen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diliminde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boş</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bir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cevap</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kağıdı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görmek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yerine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dolu</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bir</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cevap</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kağıdı</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görmek</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kendinize</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olan</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güveni</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sağlamanıza</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yardım</a:t>
            </a:r>
            <a:r>
              <a:rPr lang="en-US" sz="1800" b="1" dirty="0" smtClean="0">
                <a:latin typeface="Agency FB" pitchFamily="34" charset="0"/>
                <a:ea typeface="Arial"/>
                <a:cs typeface="Arial"/>
                <a:sym typeface="Arial"/>
              </a:rPr>
              <a:t> </a:t>
            </a:r>
            <a:r>
              <a:rPr lang="en-US" sz="1800" b="1" dirty="0" err="1" smtClean="0">
                <a:latin typeface="Agency FB" pitchFamily="34" charset="0"/>
                <a:ea typeface="Arial"/>
                <a:cs typeface="Arial"/>
                <a:sym typeface="Arial"/>
              </a:rPr>
              <a:t>eder</a:t>
            </a:r>
            <a:r>
              <a:rPr lang="en-US" sz="1800" b="1" dirty="0" smtClean="0">
                <a:latin typeface="Agency FB" pitchFamily="34" charset="0"/>
                <a:ea typeface="Arial"/>
                <a:cs typeface="Arial"/>
                <a:sym typeface="Arial"/>
              </a:rPr>
              <a:t>.</a:t>
            </a:r>
            <a:r>
              <a:rPr lang="tr-TR" sz="1800" b="1" dirty="0" smtClean="0">
                <a:latin typeface="Agency FB" pitchFamily="34" charset="0"/>
                <a:ea typeface="Arial"/>
                <a:cs typeface="Arial"/>
                <a:sym typeface="Arial"/>
              </a:rPr>
              <a:t/>
            </a:r>
            <a:br>
              <a:rPr lang="tr-TR" sz="1800" b="1" dirty="0" smtClean="0">
                <a:latin typeface="Agency FB" pitchFamily="34" charset="0"/>
                <a:ea typeface="Arial"/>
                <a:cs typeface="Arial"/>
                <a:sym typeface="Arial"/>
              </a:rPr>
            </a:br>
            <a:r>
              <a:rPr lang="tr-TR" sz="1800" b="1" dirty="0" smtClean="0">
                <a:latin typeface="Agency FB" pitchFamily="34" charset="0"/>
              </a:rPr>
              <a:t/>
            </a:r>
            <a:br>
              <a:rPr lang="tr-TR" sz="1800" b="1" dirty="0" smtClean="0">
                <a:latin typeface="Agency FB" pitchFamily="34" charset="0"/>
              </a:rPr>
            </a:br>
            <a:r>
              <a:rPr lang="tr-TR" sz="1800" b="1" dirty="0" smtClean="0">
                <a:latin typeface="Agency FB" pitchFamily="34" charset="0"/>
              </a:rPr>
              <a:t>Kodlama yaparken soru numarasını </a:t>
            </a:r>
            <a:br>
              <a:rPr lang="tr-TR" sz="1800" b="1" dirty="0" smtClean="0">
                <a:latin typeface="Agency FB" pitchFamily="34" charset="0"/>
              </a:rPr>
            </a:br>
            <a:r>
              <a:rPr lang="tr-TR" sz="1800" b="1" dirty="0" smtClean="0">
                <a:latin typeface="Agency FB" pitchFamily="34" charset="0"/>
              </a:rPr>
              <a:t>kontrol etmeyi de unutmayın!</a:t>
            </a:r>
            <a:r>
              <a:rPr lang="tr-TR" sz="1800" b="1" dirty="0" smtClean="0">
                <a:latin typeface="Agency FB" pitchFamily="34" charset="0"/>
              </a:rPr>
              <a:t> </a:t>
            </a:r>
            <a:r>
              <a:rPr lang="tr-TR" sz="1800" b="1" dirty="0" smtClean="0">
                <a:latin typeface="Agency FB" pitchFamily="34" charset="0"/>
              </a:rPr>
              <a:t/>
            </a:r>
            <a:br>
              <a:rPr lang="tr-TR" sz="1800" b="1" dirty="0" smtClean="0">
                <a:latin typeface="Agency FB" pitchFamily="34" charset="0"/>
              </a:rPr>
            </a:br>
            <a:r>
              <a:rPr lang="en-US" sz="1800" b="1" dirty="0" smtClean="0">
                <a:latin typeface="Agency FB" pitchFamily="34" charset="0"/>
                <a:ea typeface="Arial"/>
                <a:cs typeface="Arial"/>
                <a:sym typeface="Arial"/>
              </a:rPr>
              <a:t/>
            </a:r>
            <a:br>
              <a:rPr lang="en-US" sz="1800" b="1" dirty="0" smtClean="0">
                <a:latin typeface="Agency FB" pitchFamily="34" charset="0"/>
                <a:ea typeface="Arial"/>
                <a:cs typeface="Arial"/>
                <a:sym typeface="Arial"/>
              </a:rPr>
            </a:br>
            <a:r>
              <a:rPr lang="tr-TR" sz="1800" b="1" dirty="0" smtClean="0">
                <a:latin typeface="Agency FB" pitchFamily="34" charset="0"/>
              </a:rPr>
              <a:t/>
            </a:r>
            <a:br>
              <a:rPr lang="tr-TR" sz="1800" b="1" dirty="0" smtClean="0">
                <a:latin typeface="Agency FB" pitchFamily="34" charset="0"/>
              </a:rPr>
            </a:br>
            <a:r>
              <a:rPr lang="tr-TR" sz="1800" b="1" dirty="0" smtClean="0">
                <a:latin typeface="Agency FB" pitchFamily="34" charset="0"/>
              </a:rPr>
              <a:t/>
            </a:r>
            <a:br>
              <a:rPr lang="tr-TR" sz="1800" b="1" dirty="0" smtClean="0">
                <a:latin typeface="Agency FB" pitchFamily="34" charset="0"/>
              </a:rPr>
            </a:br>
            <a:endParaRPr lang="tr-TR" sz="1800" b="1" dirty="0" smtClean="0">
              <a:latin typeface="Agency FB" pitchFamily="34" charset="0"/>
            </a:endParaRPr>
          </a:p>
        </p:txBody>
      </p:sp>
      <p:sp>
        <p:nvSpPr>
          <p:cNvPr id="3" name="2 Yuvarlatılmış Dikdörtgen"/>
          <p:cNvSpPr/>
          <p:nvPr/>
        </p:nvSpPr>
        <p:spPr>
          <a:xfrm>
            <a:off x="4857752" y="2000240"/>
            <a:ext cx="3402680" cy="4071966"/>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2"/>
          <p:cNvSpPr txBox="1">
            <a:spLocks noChangeArrowheads="1"/>
          </p:cNvSpPr>
          <p:nvPr/>
        </p:nvSpPr>
        <p:spPr bwMode="auto">
          <a:xfrm>
            <a:off x="-32" y="785794"/>
            <a:ext cx="7521575" cy="549275"/>
          </a:xfrm>
          <a:prstGeom prst="rect">
            <a:avLst/>
          </a:prstGeom>
        </p:spPr>
        <p:txBody>
          <a:bodyPr vert="horz" wrap="square" lIns="91440" tIns="45720" rIns="91440" bIns="45720" numCol="1" rtlCol="0" anchor="ctr" anchorCtr="0" compatLnSpc="1">
            <a:prstTxWarp prst="textNoShape">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65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Gungsuh" panose="02030600000101010101" pitchFamily="18" charset="-127"/>
                <a:ea typeface="Gungsuh" panose="02030600000101010101" pitchFamily="18" charset="-127"/>
                <a:cs typeface="+mj-cs"/>
              </a:rPr>
              <a:t>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822258" y="5248603"/>
            <a:ext cx="1565672"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8" name="Rectangle 47"/>
          <p:cNvSpPr/>
          <p:nvPr/>
        </p:nvSpPr>
        <p:spPr>
          <a:xfrm>
            <a:off x="-32" y="1668742"/>
            <a:ext cx="4857784" cy="4832092"/>
          </a:xfrm>
          <a:prstGeom prst="rect">
            <a:avLst/>
          </a:prstGeom>
        </p:spPr>
        <p:txBody>
          <a:bodyPr wrap="square">
            <a:spAutoFit/>
          </a:bodyPr>
          <a:lstStyle/>
          <a:p>
            <a:pPr lvl="0" algn="ctr">
              <a:spcBef>
                <a:spcPts val="400"/>
              </a:spcBef>
              <a:spcAft>
                <a:spcPts val="0"/>
              </a:spcAft>
              <a:buClr>
                <a:schemeClr val="dk1"/>
              </a:buClr>
              <a:buSzPct val="60000"/>
            </a:pPr>
            <a:r>
              <a:rPr lang="tr-TR" b="1" dirty="0" smtClean="0">
                <a:latin typeface="Agency FB" pitchFamily="34" charset="0"/>
              </a:rPr>
              <a:t>Yapamadığın ve zorlandığın sorularda çok zaman kaybetme, o soruları boş bırak. Test sonunda boş bıraktığın sorulara tekrar dön. Test çözerken bir soruya takılıp, çok zaman harcarsan aynı alışkanlık sınavda da devam edecektir</a:t>
            </a:r>
            <a:r>
              <a:rPr lang="tr-TR" b="1" dirty="0" smtClean="0">
                <a:latin typeface="Agency FB" pitchFamily="34" charset="0"/>
              </a:rPr>
              <a:t>.</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Turlu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Soru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Çözme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Yöntemi</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sınavdaki</a:t>
            </a:r>
            <a:r>
              <a:rPr lang="en-US" b="1" dirty="0" smtClean="0">
                <a:latin typeface="Agency FB" pitchFamily="34" charset="0"/>
                <a:ea typeface="Arial"/>
                <a:cs typeface="Arial"/>
                <a:sym typeface="Arial"/>
              </a:rPr>
              <a:t> her </a:t>
            </a:r>
            <a:r>
              <a:rPr lang="en-US" b="1" dirty="0" err="1" smtClean="0">
                <a:latin typeface="Agency FB" pitchFamily="34" charset="0"/>
                <a:ea typeface="Arial"/>
                <a:cs typeface="Arial"/>
                <a:sym typeface="Arial"/>
              </a:rPr>
              <a:t>soruyu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incelemenize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yardımcı</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olur</a:t>
            </a:r>
            <a:r>
              <a:rPr lang="en-US" b="1" dirty="0" smtClean="0">
                <a:latin typeface="Agency FB" pitchFamily="34" charset="0"/>
                <a:ea typeface="Arial"/>
                <a:cs typeface="Arial"/>
                <a:sym typeface="Arial"/>
              </a:rPr>
              <a:t>. </a:t>
            </a:r>
          </a:p>
          <a:p>
            <a:pPr lvl="0" indent="69850" algn="ctr">
              <a:spcBef>
                <a:spcPts val="360"/>
              </a:spcBef>
              <a:spcAft>
                <a:spcPts val="0"/>
              </a:spcAft>
              <a:buClr>
                <a:schemeClr val="dk1"/>
              </a:buClr>
            </a:pPr>
            <a:endParaRPr lang="en-US" b="1" dirty="0" smtClean="0">
              <a:latin typeface="Agency FB" pitchFamily="34" charset="0"/>
              <a:ea typeface="Arial"/>
              <a:cs typeface="Arial"/>
              <a:sym typeface="Arial"/>
            </a:endParaRPr>
          </a:p>
          <a:p>
            <a:pPr lvl="0" algn="ctr">
              <a:spcBef>
                <a:spcPts val="400"/>
              </a:spcBef>
              <a:spcAft>
                <a:spcPts val="0"/>
              </a:spcAft>
              <a:buClr>
                <a:schemeClr val="dk1"/>
              </a:buClr>
              <a:buSzPct val="60000"/>
            </a:pPr>
            <a:r>
              <a:rPr lang="en-US" b="1" dirty="0" err="1" smtClean="0">
                <a:latin typeface="Agency FB" pitchFamily="34" charset="0"/>
                <a:ea typeface="Arial"/>
                <a:cs typeface="Arial"/>
                <a:sym typeface="Arial"/>
              </a:rPr>
              <a:t>Cevaplandırılmayan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soruları</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soru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kitapçığında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bir</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işaret</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veya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simge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ile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simgelendirmek</a:t>
            </a:r>
            <a:r>
              <a:rPr lang="en-US" b="1" dirty="0" smtClean="0">
                <a:latin typeface="Agency FB" pitchFamily="34" charset="0"/>
                <a:ea typeface="Arial"/>
                <a:cs typeface="Arial"/>
                <a:sym typeface="Arial"/>
              </a:rPr>
              <a:t> o </a:t>
            </a:r>
            <a:r>
              <a:rPr lang="en-US" b="1" dirty="0" err="1" smtClean="0">
                <a:latin typeface="Agency FB" pitchFamily="34" charset="0"/>
                <a:ea typeface="Arial"/>
                <a:cs typeface="Arial"/>
                <a:sym typeface="Arial"/>
              </a:rPr>
              <a:t>soruların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ikinci</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turda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daha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kolay</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bulunmasını</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sağlar</a:t>
            </a:r>
            <a:r>
              <a:rPr lang="en-US" b="1" dirty="0" smtClean="0">
                <a:latin typeface="Agency FB" pitchFamily="34" charset="0"/>
                <a:ea typeface="Arial"/>
                <a:cs typeface="Arial"/>
                <a:sym typeface="Arial"/>
              </a:rPr>
              <a:t>.</a:t>
            </a:r>
          </a:p>
          <a:p>
            <a:pPr lvl="0" indent="69850" algn="ctr">
              <a:spcBef>
                <a:spcPts val="360"/>
              </a:spcBef>
              <a:spcAft>
                <a:spcPts val="0"/>
              </a:spcAft>
              <a:buClr>
                <a:schemeClr val="dk1"/>
              </a:buClr>
            </a:pPr>
            <a:endParaRPr lang="en-US" b="1" dirty="0" smtClean="0">
              <a:latin typeface="Agency FB" pitchFamily="34" charset="0"/>
              <a:ea typeface="Arial"/>
              <a:cs typeface="Arial"/>
              <a:sym typeface="Arial"/>
            </a:endParaRPr>
          </a:p>
          <a:p>
            <a:pPr lvl="0" algn="ctr">
              <a:spcBef>
                <a:spcPts val="400"/>
              </a:spcBef>
              <a:spcAft>
                <a:spcPts val="0"/>
              </a:spcAft>
              <a:buClr>
                <a:schemeClr val="dk1"/>
              </a:buClr>
              <a:buSzPct val="60000"/>
            </a:pPr>
            <a:r>
              <a:rPr lang="en-US" b="1" dirty="0" err="1" smtClean="0">
                <a:latin typeface="Agency FB" pitchFamily="34" charset="0"/>
                <a:ea typeface="Arial"/>
                <a:cs typeface="Arial"/>
                <a:sym typeface="Arial"/>
              </a:rPr>
              <a:t>Çok</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sorulu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testlerde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Turlu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Soru</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Çözme</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Yöntemi</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bilinen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soruların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çözümünü</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hızlandırır</a:t>
            </a:r>
            <a:r>
              <a:rPr lang="en-US" b="1" dirty="0" smtClean="0">
                <a:latin typeface="Agency FB" pitchFamily="34" charset="0"/>
                <a:ea typeface="Arial"/>
                <a:cs typeface="Arial"/>
                <a:sym typeface="Arial"/>
              </a:rPr>
              <a:t>.</a:t>
            </a:r>
          </a:p>
          <a:p>
            <a:pPr lvl="0" indent="69850" algn="ctr">
              <a:spcBef>
                <a:spcPts val="360"/>
              </a:spcBef>
              <a:spcAft>
                <a:spcPts val="0"/>
              </a:spcAft>
              <a:buClr>
                <a:schemeClr val="dk1"/>
              </a:buClr>
            </a:pPr>
            <a:endParaRPr lang="en-US" b="1" dirty="0" smtClean="0">
              <a:latin typeface="Agency FB" pitchFamily="34" charset="0"/>
              <a:ea typeface="Arial"/>
              <a:cs typeface="Arial"/>
              <a:sym typeface="Arial"/>
            </a:endParaRPr>
          </a:p>
          <a:p>
            <a:pPr lvl="0" algn="ctr">
              <a:spcBef>
                <a:spcPts val="400"/>
              </a:spcBef>
              <a:spcAft>
                <a:spcPts val="0"/>
              </a:spcAft>
              <a:buClr>
                <a:schemeClr val="dk1"/>
              </a:buClr>
              <a:buSzPct val="60000"/>
            </a:pPr>
            <a:r>
              <a:rPr lang="en-US" b="1" dirty="0" err="1" smtClean="0">
                <a:latin typeface="Agency FB" pitchFamily="34" charset="0"/>
                <a:ea typeface="Arial"/>
                <a:cs typeface="Arial"/>
                <a:sym typeface="Arial"/>
              </a:rPr>
              <a:t>Yapılamayan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sorularla</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zaman</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kaybını</a:t>
            </a:r>
            <a:r>
              <a:rPr lang="en-US" b="1" dirty="0" smtClean="0">
                <a:latin typeface="Agency FB" pitchFamily="34" charset="0"/>
                <a:ea typeface="Arial"/>
                <a:cs typeface="Arial"/>
                <a:sym typeface="Arial"/>
              </a:rPr>
              <a:t> </a:t>
            </a:r>
            <a:r>
              <a:rPr lang="en-US" b="1" dirty="0" err="1" smtClean="0">
                <a:latin typeface="Agency FB" pitchFamily="34" charset="0"/>
                <a:ea typeface="Arial"/>
                <a:cs typeface="Arial"/>
                <a:sym typeface="Arial"/>
              </a:rPr>
              <a:t>önler</a:t>
            </a:r>
            <a:r>
              <a:rPr lang="en-US" b="1" dirty="0" smtClean="0">
                <a:latin typeface="Agency FB" pitchFamily="34" charset="0"/>
                <a:ea typeface="Arial"/>
                <a:cs typeface="Arial"/>
                <a:sym typeface="Arial"/>
              </a:rPr>
              <a:t>. </a:t>
            </a:r>
          </a:p>
          <a:p>
            <a:pPr algn="ctr"/>
            <a:endParaRPr lang="en-US" b="1" dirty="0">
              <a:latin typeface="Agency FB" pitchFamily="34" charset="0"/>
            </a:endParaRPr>
          </a:p>
        </p:txBody>
      </p:sp>
      <p:grpSp>
        <p:nvGrpSpPr>
          <p:cNvPr id="2" name="Group 70"/>
          <p:cNvGrpSpPr/>
          <p:nvPr/>
        </p:nvGrpSpPr>
        <p:grpSpPr>
          <a:xfrm>
            <a:off x="295284" y="5268686"/>
            <a:ext cx="339679"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3" name="Shape 323"/>
          <p:cNvPicPr preferRelativeResize="0"/>
          <p:nvPr/>
        </p:nvPicPr>
        <p:blipFill>
          <a:blip r:embed="rId2">
            <a:alphaModFix/>
          </a:blip>
          <a:stretch>
            <a:fillRect/>
          </a:stretch>
        </p:blipFill>
        <p:spPr>
          <a:xfrm>
            <a:off x="5143504" y="1906606"/>
            <a:ext cx="3143273" cy="4094162"/>
          </a:xfrm>
          <a:prstGeom prst="rect">
            <a:avLst/>
          </a:prstGeom>
          <a:noFill/>
          <a:ln>
            <a:noFill/>
          </a:ln>
        </p:spPr>
      </p:pic>
      <p:sp>
        <p:nvSpPr>
          <p:cNvPr id="14" name="Rectangle 2"/>
          <p:cNvSpPr>
            <a:spLocks noGrp="1" noChangeArrowheads="1"/>
          </p:cNvSpPr>
          <p:nvPr>
            <p:ph type="title"/>
          </p:nvPr>
        </p:nvSpPr>
        <p:spPr bwMode="auto">
          <a:xfrm>
            <a:off x="-32" y="736585"/>
            <a:ext cx="7521575" cy="549275"/>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28</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xmlns="" val="595496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in)">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srcRect/>
          <a:stretch>
            <a:fillRect/>
          </a:stretch>
        </p:blipFill>
        <p:spPr bwMode="auto">
          <a:xfrm>
            <a:off x="0" y="620713"/>
            <a:ext cx="8286776" cy="2952750"/>
          </a:xfrm>
          <a:prstGeom prst="rect">
            <a:avLst/>
          </a:prstGeom>
          <a:solidFill>
            <a:schemeClr val="tx1">
              <a:lumMod val="95000"/>
              <a:lumOff val="5000"/>
            </a:schemeClr>
          </a:solidFill>
          <a:ln w="9525">
            <a:solidFill>
              <a:schemeClr val="tx1"/>
            </a:solidFill>
            <a:miter lim="800000"/>
            <a:headEnd/>
            <a:tailEnd/>
          </a:ln>
          <a:effectLst/>
        </p:spPr>
      </p:pic>
      <p:sp>
        <p:nvSpPr>
          <p:cNvPr id="3" name="Başlık 2"/>
          <p:cNvSpPr>
            <a:spLocks noGrp="1"/>
          </p:cNvSpPr>
          <p:nvPr>
            <p:ph type="title"/>
          </p:nvPr>
        </p:nvSpPr>
        <p:spPr>
          <a:xfrm>
            <a:off x="1862138" y="1628775"/>
            <a:ext cx="5184775" cy="792163"/>
          </a:xfrm>
        </p:spPr>
        <p:txBody>
          <a:bodyPr/>
          <a:lstStyle/>
          <a:p>
            <a:pPr marL="0" indent="0" eaLnBrk="1" hangingPunct="1">
              <a:buFont typeface="Georgia" pitchFamily="18" charset="0"/>
              <a:buNone/>
              <a:defRPr/>
            </a:pPr>
            <a:r>
              <a:rPr lang="tr-TR" dirty="0" smtClean="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rPr>
              <a:t>TURLAMA TEKNİĞİ</a:t>
            </a:r>
            <a:endParaRPr lang="tr-TR" dirty="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4" name="Metin Yer Tutucusu 3"/>
          <p:cNvSpPr>
            <a:spLocks noGrp="1"/>
          </p:cNvSpPr>
          <p:nvPr>
            <p:ph type="body" idx="1"/>
          </p:nvPr>
        </p:nvSpPr>
        <p:spPr>
          <a:xfrm>
            <a:off x="0" y="3635397"/>
            <a:ext cx="8358214" cy="2865437"/>
          </a:xfrm>
        </p:spPr>
        <p:txBody>
          <a:bodyPr/>
          <a:lstStyle/>
          <a:p>
            <a:pPr algn="ctr" eaLnBrk="1" hangingPunct="1">
              <a:defRPr/>
            </a:pPr>
            <a:r>
              <a:rPr lang="tr-TR" b="1" dirty="0" smtClean="0">
                <a:solidFill>
                  <a:schemeClr val="tx1"/>
                </a:solidFill>
                <a:effectLst>
                  <a:outerShdw blurRad="38100" dist="38100" dir="2700000" algn="tl">
                    <a:srgbClr val="000000">
                      <a:alpha val="43137"/>
                    </a:srgbClr>
                  </a:outerShdw>
                </a:effectLst>
                <a:latin typeface="Agency FB" pitchFamily="34" charset="0"/>
              </a:rPr>
              <a:t>I.</a:t>
            </a:r>
            <a:r>
              <a:rPr lang="tr-TR" b="1" dirty="0" err="1" smtClean="0">
                <a:solidFill>
                  <a:schemeClr val="tx1"/>
                </a:solidFill>
                <a:effectLst>
                  <a:outerShdw blurRad="38100" dist="38100" dir="2700000" algn="tl">
                    <a:srgbClr val="000000">
                      <a:alpha val="43137"/>
                    </a:srgbClr>
                  </a:outerShdw>
                </a:effectLst>
                <a:latin typeface="Agency FB" pitchFamily="34" charset="0"/>
              </a:rPr>
              <a:t>TUR’da</a:t>
            </a:r>
            <a:r>
              <a:rPr lang="tr-TR" b="1" dirty="0" smtClean="0">
                <a:solidFill>
                  <a:schemeClr val="tx1"/>
                </a:solidFill>
                <a:effectLst>
                  <a:outerShdw blurRad="38100" dist="38100" dir="2700000" algn="tl">
                    <a:srgbClr val="000000">
                      <a:alpha val="43137"/>
                    </a:srgbClr>
                  </a:outerShdw>
                </a:effectLst>
                <a:latin typeface="Agency FB" pitchFamily="34" charset="0"/>
              </a:rPr>
              <a:t>; </a:t>
            </a:r>
            <a:r>
              <a:rPr lang="tr-TR" dirty="0" smtClean="0">
                <a:solidFill>
                  <a:schemeClr val="tx1"/>
                </a:solidFill>
                <a:latin typeface="Agency FB" pitchFamily="34" charset="0"/>
              </a:rPr>
              <a:t>en </a:t>
            </a:r>
            <a:r>
              <a:rPr lang="tr-TR" dirty="0" smtClean="0">
                <a:solidFill>
                  <a:schemeClr val="tx1"/>
                </a:solidFill>
                <a:latin typeface="Agency FB" pitchFamily="34" charset="0"/>
              </a:rPr>
              <a:t>başarılı </a:t>
            </a:r>
            <a:r>
              <a:rPr lang="tr-TR" dirty="0" smtClean="0">
                <a:solidFill>
                  <a:schemeClr val="tx1"/>
                </a:solidFill>
                <a:latin typeface="Agency FB" pitchFamily="34" charset="0"/>
              </a:rPr>
              <a:t>olunan dersten başlanarak en zor derse doğru cevaplanır. Zor sorularla kesinlikle zaman kaybedilmez, soru atlanarak boş bırakılır, işaret koyulur</a:t>
            </a:r>
            <a:r>
              <a:rPr lang="tr-TR" dirty="0" smtClean="0">
                <a:solidFill>
                  <a:schemeClr val="tx1"/>
                </a:solidFill>
                <a:latin typeface="Agency FB" pitchFamily="34" charset="0"/>
              </a:rPr>
              <a:t>.</a:t>
            </a:r>
          </a:p>
          <a:p>
            <a:pPr algn="ctr" eaLnBrk="1" hangingPunct="1">
              <a:defRPr/>
            </a:pPr>
            <a:endParaRPr lang="tr-TR" dirty="0" smtClean="0">
              <a:solidFill>
                <a:schemeClr val="tx1"/>
              </a:solidFill>
              <a:latin typeface="Agency FB" pitchFamily="34" charset="0"/>
            </a:endParaRPr>
          </a:p>
          <a:p>
            <a:pPr algn="ctr" eaLnBrk="1" hangingPunct="1">
              <a:defRPr/>
            </a:pPr>
            <a:r>
              <a:rPr lang="tr-TR" b="1" dirty="0" err="1" smtClean="0">
                <a:solidFill>
                  <a:schemeClr val="tx1"/>
                </a:solidFill>
                <a:effectLst>
                  <a:outerShdw blurRad="38100" dist="38100" dir="2700000" algn="tl">
                    <a:srgbClr val="000000">
                      <a:alpha val="43137"/>
                    </a:srgbClr>
                  </a:outerShdw>
                </a:effectLst>
                <a:latin typeface="Agency FB" pitchFamily="34" charset="0"/>
              </a:rPr>
              <a:t>II.TUR’da</a:t>
            </a:r>
            <a:r>
              <a:rPr lang="tr-TR" b="1" dirty="0" smtClean="0">
                <a:solidFill>
                  <a:schemeClr val="tx1"/>
                </a:solidFill>
                <a:effectLst>
                  <a:outerShdw blurRad="38100" dist="38100" dir="2700000" algn="tl">
                    <a:srgbClr val="000000">
                      <a:alpha val="43137"/>
                    </a:srgbClr>
                  </a:outerShdw>
                </a:effectLst>
                <a:latin typeface="Agency FB" pitchFamily="34" charset="0"/>
              </a:rPr>
              <a:t>; </a:t>
            </a:r>
            <a:r>
              <a:rPr lang="tr-TR" dirty="0" smtClean="0">
                <a:solidFill>
                  <a:schemeClr val="tx1"/>
                </a:solidFill>
                <a:latin typeface="Agency FB" pitchFamily="34" charset="0"/>
              </a:rPr>
              <a:t>en baştan başlayarak boş bırakılan sorular çözülmeye çalışılır. Cevap seçenekleri irdelenir. Hiçbir fikrimizin olmadığı sorular boş bırakılır</a:t>
            </a:r>
            <a:r>
              <a:rPr lang="tr-TR" dirty="0" smtClean="0">
                <a:solidFill>
                  <a:schemeClr val="tx1"/>
                </a:solidFill>
                <a:latin typeface="Agency FB" pitchFamily="34" charset="0"/>
              </a:rPr>
              <a:t>.</a:t>
            </a:r>
          </a:p>
          <a:p>
            <a:pPr algn="ctr" eaLnBrk="1" hangingPunct="1">
              <a:defRPr/>
            </a:pPr>
            <a:endParaRPr lang="tr-TR" dirty="0" smtClean="0">
              <a:solidFill>
                <a:schemeClr val="tx1"/>
              </a:solidFill>
              <a:latin typeface="Agency FB" pitchFamily="34" charset="0"/>
            </a:endParaRPr>
          </a:p>
          <a:p>
            <a:pPr algn="ctr" eaLnBrk="1" hangingPunct="1">
              <a:defRPr/>
            </a:pPr>
            <a:r>
              <a:rPr lang="tr-TR" b="1" dirty="0" smtClean="0">
                <a:solidFill>
                  <a:schemeClr val="tx1"/>
                </a:solidFill>
                <a:effectLst>
                  <a:outerShdw blurRad="38100" dist="38100" dir="2700000" algn="tl">
                    <a:srgbClr val="000000">
                      <a:alpha val="43137"/>
                    </a:srgbClr>
                  </a:outerShdw>
                </a:effectLst>
                <a:latin typeface="Agency FB" pitchFamily="34" charset="0"/>
              </a:rPr>
              <a:t>SON</a:t>
            </a:r>
            <a:r>
              <a:rPr lang="tr-TR" dirty="0" smtClean="0">
                <a:solidFill>
                  <a:schemeClr val="tx1"/>
                </a:solidFill>
                <a:latin typeface="Agency FB" pitchFamily="34" charset="0"/>
              </a:rPr>
              <a:t> olarak soru kağıdındaki cevaplarla optik formdaki cevaplar karşılaştırılır. Kaydırma yapmadığınıza emin olun!</a:t>
            </a:r>
            <a:endParaRPr lang="tr-TR" dirty="0">
              <a:solidFill>
                <a:schemeClr val="tx1"/>
              </a:solidFill>
              <a:latin typeface="Agency FB"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İçerik Yer Tutucusu"/>
          <p:cNvSpPr>
            <a:spLocks noGrp="1"/>
          </p:cNvSpPr>
          <p:nvPr>
            <p:ph sz="half" idx="2"/>
          </p:nvPr>
        </p:nvSpPr>
        <p:spPr>
          <a:xfrm>
            <a:off x="-214346" y="1500174"/>
            <a:ext cx="4929190" cy="4114800"/>
          </a:xfrm>
        </p:spPr>
        <p:txBody>
          <a:bodyPr>
            <a:noAutofit/>
          </a:bodyPr>
          <a:lstStyle/>
          <a:p>
            <a:pPr marL="469900" indent="-469900" algn="ctr">
              <a:buNone/>
              <a:defRPr/>
            </a:pPr>
            <a:r>
              <a:rPr lang="tr-TR" altLang="tr-TR" sz="2600" b="1" dirty="0" smtClean="0">
                <a:latin typeface="Agency FB" pitchFamily="34" charset="0"/>
              </a:rPr>
              <a:t>	Zihninizi </a:t>
            </a:r>
            <a:r>
              <a:rPr lang="tr-TR" altLang="tr-TR" sz="2600" b="1" dirty="0" smtClean="0">
                <a:latin typeface="Agency FB" pitchFamily="34" charset="0"/>
              </a:rPr>
              <a:t>toplamakta güçlük çektiğiniz birkaç dakikalık bir süre içinde 2</a:t>
            </a:r>
            <a:r>
              <a:rPr lang="tr-TR" altLang="tr-TR" sz="2600" b="1" dirty="0" smtClean="0">
                <a:latin typeface="Agency FB" pitchFamily="34" charset="0"/>
              </a:rPr>
              <a:t> </a:t>
            </a:r>
            <a:r>
              <a:rPr lang="tr-TR" altLang="tr-TR" sz="2600" b="1" dirty="0" smtClean="0">
                <a:latin typeface="Agency FB" pitchFamily="34" charset="0"/>
              </a:rPr>
              <a:t>veya 3</a:t>
            </a:r>
            <a:r>
              <a:rPr lang="tr-TR" altLang="tr-TR" sz="2600" b="1" dirty="0" smtClean="0">
                <a:latin typeface="Agency FB" pitchFamily="34" charset="0"/>
              </a:rPr>
              <a:t> </a:t>
            </a:r>
            <a:r>
              <a:rPr lang="tr-TR" altLang="tr-TR" sz="2600" b="1" dirty="0" smtClean="0">
                <a:latin typeface="Agency FB" pitchFamily="34" charset="0"/>
              </a:rPr>
              <a:t>soruda hata yapabilirsiniz. Bu durumun netleriniz üzerinde yaratacağı etki sizi hedefinizden uzaklaştırabilir. </a:t>
            </a:r>
            <a:endParaRPr lang="tr-TR" altLang="tr-TR" sz="2600" b="1" dirty="0" smtClean="0">
              <a:latin typeface="Agency FB" pitchFamily="34" charset="0"/>
            </a:endParaRPr>
          </a:p>
          <a:p>
            <a:pPr marL="469900" indent="-469900" algn="ctr">
              <a:buNone/>
              <a:defRPr/>
            </a:pPr>
            <a:endParaRPr lang="tr-TR" altLang="tr-TR" sz="2600" b="1" dirty="0" smtClean="0">
              <a:latin typeface="Agency FB" pitchFamily="34" charset="0"/>
            </a:endParaRPr>
          </a:p>
          <a:p>
            <a:pPr marL="469900" indent="-469900" algn="ctr">
              <a:buNone/>
              <a:defRPr/>
            </a:pPr>
            <a:r>
              <a:rPr lang="tr-TR" altLang="tr-TR" sz="2600" b="1" dirty="0" smtClean="0">
                <a:latin typeface="Agency FB" pitchFamily="34" charset="0"/>
              </a:rPr>
              <a:t>Kaleminizi </a:t>
            </a:r>
            <a:r>
              <a:rPr lang="tr-TR" altLang="tr-TR" sz="2600" b="1" dirty="0" smtClean="0">
                <a:latin typeface="Agency FB" pitchFamily="34" charset="0"/>
              </a:rPr>
              <a:t>bırakın, </a:t>
            </a:r>
          </a:p>
          <a:p>
            <a:pPr marL="469900" indent="-469900" algn="ctr">
              <a:buNone/>
              <a:defRPr/>
            </a:pPr>
            <a:r>
              <a:rPr lang="tr-TR" altLang="tr-TR" sz="2600" b="1" dirty="0" smtClean="0">
                <a:latin typeface="Agency FB" pitchFamily="34" charset="0"/>
              </a:rPr>
              <a:t>	gözlerinizi </a:t>
            </a:r>
            <a:r>
              <a:rPr lang="tr-TR" altLang="tr-TR" sz="2600" b="1" dirty="0" smtClean="0">
                <a:latin typeface="Agency FB" pitchFamily="34" charset="0"/>
              </a:rPr>
              <a:t>kapatın veya sizi rahatlatacak başka bir dinlenme egzersizi yaparak </a:t>
            </a:r>
            <a:r>
              <a:rPr lang="tr-TR" altLang="tr-TR" sz="2600" b="1" dirty="0" smtClean="0">
                <a:effectLst>
                  <a:outerShdw blurRad="38100" dist="38100" dir="2700000" algn="tl">
                    <a:srgbClr val="000000">
                      <a:alpha val="43137"/>
                    </a:srgbClr>
                  </a:outerShdw>
                </a:effectLst>
                <a:latin typeface="Agency FB" pitchFamily="34" charset="0"/>
              </a:rPr>
              <a:t>15 saniye</a:t>
            </a:r>
            <a:r>
              <a:rPr lang="tr-TR" altLang="tr-TR" sz="2600" b="1" dirty="0" smtClean="0">
                <a:latin typeface="Agency FB" pitchFamily="34" charset="0"/>
              </a:rPr>
              <a:t> gibi bir süreyi bu amaçla kullanın.</a:t>
            </a:r>
          </a:p>
          <a:p>
            <a:pPr marL="469900" indent="-469900" algn="ctr">
              <a:lnSpc>
                <a:spcPct val="80000"/>
              </a:lnSpc>
            </a:pPr>
            <a:endParaRPr lang="tr-TR" altLang="tr-TR" sz="2600" b="1" dirty="0" smtClean="0">
              <a:latin typeface="Agency FB" pitchFamily="34" charset="0"/>
            </a:endParaRPr>
          </a:p>
          <a:p>
            <a:pPr algn="ctr"/>
            <a:endParaRPr lang="tr-TR" sz="2600" b="1" dirty="0" smtClean="0">
              <a:latin typeface="Agency FB" pitchFamily="34" charset="0"/>
            </a:endParaRPr>
          </a:p>
        </p:txBody>
      </p:sp>
      <p:pic>
        <p:nvPicPr>
          <p:cNvPr id="16388" name="Picture 3" descr="verimli"/>
          <p:cNvPicPr>
            <a:picLocks noChangeAspect="1" noChangeArrowheads="1"/>
          </p:cNvPicPr>
          <p:nvPr/>
        </p:nvPicPr>
        <p:blipFill>
          <a:blip r:embed="rId2"/>
          <a:srcRect/>
          <a:stretch>
            <a:fillRect/>
          </a:stretch>
        </p:blipFill>
        <p:spPr bwMode="auto">
          <a:xfrm>
            <a:off x="5072066" y="2000240"/>
            <a:ext cx="3206753" cy="4000528"/>
          </a:xfrm>
          <a:prstGeom prst="rect">
            <a:avLst/>
          </a:prstGeom>
          <a:noFill/>
          <a:ln w="9525">
            <a:noFill/>
            <a:miter lim="800000"/>
            <a:headEnd/>
            <a:tailEnd/>
          </a:ln>
        </p:spPr>
      </p:pic>
      <p:sp>
        <p:nvSpPr>
          <p:cNvPr id="5" name="Rectangle 2"/>
          <p:cNvSpPr>
            <a:spLocks noGrp="1" noChangeArrowheads="1"/>
          </p:cNvSpPr>
          <p:nvPr>
            <p:ph type="title"/>
          </p:nvPr>
        </p:nvSpPr>
        <p:spPr bwMode="auto">
          <a:xfrm>
            <a:off x="-32" y="736585"/>
            <a:ext cx="7521575" cy="549275"/>
          </a:xfrm>
        </p:spPr>
        <p:txBody>
          <a:bodyPr wrap="square" numCol="1" anchorCtr="0" compatLnSpc="1">
            <a:prstTxWarp prst="textNoShape">
              <a:avLst/>
            </a:prstTxWarp>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29</a:t>
            </a:r>
            <a:endParaRPr lang="tr-TR" altLang="tr-TR"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endParaRPr>
          </a:p>
        </p:txBody>
      </p:sp>
    </p:spTree>
  </p:cSld>
  <p:clrMapOvr>
    <a:masterClrMapping/>
  </p:clrMapOvr>
  <p:transition spd="slow">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 y="500050"/>
            <a:ext cx="8229600" cy="1143000"/>
          </a:xfrm>
        </p:spPr>
        <p:txBody>
          <a:bodyPr/>
          <a:lstStyle/>
          <a:p>
            <a:r>
              <a:rPr lang="tr-TR" dirty="0" smtClean="0">
                <a:solidFill>
                  <a:srgbClr val="7030A0"/>
                </a:solidFill>
                <a:latin typeface="Snap ITC" pitchFamily="82" charset="0"/>
              </a:rPr>
              <a:t>Benim </a:t>
            </a:r>
            <a:r>
              <a:rPr lang="tr-TR" dirty="0" err="1" smtClean="0">
                <a:solidFill>
                  <a:srgbClr val="7030A0"/>
                </a:solidFill>
                <a:latin typeface="Snap ITC" pitchFamily="82" charset="0"/>
              </a:rPr>
              <a:t>A</a:t>
            </a:r>
            <a:r>
              <a:rPr lang="tr-TR" dirty="0" err="1" smtClean="0">
                <a:solidFill>
                  <a:srgbClr val="7030A0"/>
                </a:solidFill>
                <a:latin typeface="Snap ITC" pitchFamily="82" charset="0"/>
              </a:rPr>
              <a:t>frikam</a:t>
            </a:r>
            <a:endParaRPr lang="tr-TR" dirty="0">
              <a:solidFill>
                <a:srgbClr val="7030A0"/>
              </a:solidFill>
              <a:latin typeface="Snap ITC" pitchFamily="82" charset="0"/>
            </a:endParaRPr>
          </a:p>
        </p:txBody>
      </p:sp>
      <p:sp>
        <p:nvSpPr>
          <p:cNvPr id="3" name="2 İçerik Yer Tutucusu"/>
          <p:cNvSpPr>
            <a:spLocks noGrp="1"/>
          </p:cNvSpPr>
          <p:nvPr>
            <p:ph idx="1"/>
          </p:nvPr>
        </p:nvSpPr>
        <p:spPr>
          <a:xfrm>
            <a:off x="-32" y="1831995"/>
            <a:ext cx="8229600" cy="4525963"/>
          </a:xfrm>
        </p:spPr>
        <p:txBody>
          <a:bodyPr>
            <a:normAutofit fontScale="92500" lnSpcReduction="20000"/>
          </a:bodyPr>
          <a:lstStyle/>
          <a:p>
            <a:pPr marL="0" lvl="0" indent="0" algn="ctr">
              <a:lnSpc>
                <a:spcPct val="80000"/>
              </a:lnSpc>
              <a:spcBef>
                <a:spcPts val="360"/>
              </a:spcBef>
              <a:buClr>
                <a:schemeClr val="dk1"/>
              </a:buClr>
              <a:buSzPct val="25000"/>
              <a:buNone/>
            </a:pPr>
            <a:r>
              <a:rPr lang="en-US" dirty="0" smtClean="0">
                <a:latin typeface="Agency FB" pitchFamily="34" charset="0"/>
                <a:ea typeface="Arial"/>
                <a:cs typeface="Arial"/>
                <a:sym typeface="Arial"/>
              </a:rPr>
              <a:t>Her </a:t>
            </a:r>
            <a:r>
              <a:rPr lang="en-US" dirty="0" err="1" smtClean="0">
                <a:latin typeface="Agency FB" pitchFamily="34" charset="0"/>
                <a:ea typeface="Arial"/>
                <a:cs typeface="Arial"/>
                <a:sym typeface="Arial"/>
              </a:rPr>
              <a:t>sabah</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bir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ceylan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uyanır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Afrika’da</a:t>
            </a:r>
            <a:r>
              <a:rPr lang="en-US" dirty="0" smtClean="0">
                <a:latin typeface="Agency FB" pitchFamily="34" charset="0"/>
                <a:ea typeface="Arial"/>
                <a:cs typeface="Arial"/>
                <a:sym typeface="Arial"/>
              </a:rPr>
              <a:t> </a:t>
            </a:r>
          </a:p>
          <a:p>
            <a:pPr marL="0" lvl="0" indent="0" algn="ctr">
              <a:lnSpc>
                <a:spcPct val="80000"/>
              </a:lnSpc>
              <a:spcBef>
                <a:spcPts val="360"/>
              </a:spcBef>
              <a:buClr>
                <a:schemeClr val="dk1"/>
              </a:buClr>
              <a:buSzPct val="25000"/>
              <a:buNone/>
            </a:pPr>
            <a:r>
              <a:rPr lang="en-US" dirty="0" err="1" smtClean="0">
                <a:latin typeface="Agency FB" pitchFamily="34" charset="0"/>
                <a:ea typeface="Arial"/>
                <a:cs typeface="Arial"/>
                <a:sym typeface="Arial"/>
              </a:rPr>
              <a:t>Kafasında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bir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tek</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düşünce</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vardır</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smtClean="0">
                <a:latin typeface="Agency FB" pitchFamily="34" charset="0"/>
                <a:ea typeface="Arial"/>
                <a:cs typeface="Arial"/>
                <a:sym typeface="Arial"/>
              </a:rPr>
              <a:t>En </a:t>
            </a:r>
            <a:r>
              <a:rPr lang="en-US" dirty="0" err="1" smtClean="0">
                <a:latin typeface="Agency FB" pitchFamily="34" charset="0"/>
                <a:ea typeface="Arial"/>
                <a:cs typeface="Arial"/>
                <a:sym typeface="Arial"/>
              </a:rPr>
              <a:t>hızlı</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koşan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aslandan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daha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hızlı</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koşabilmek</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err="1" smtClean="0">
                <a:latin typeface="Agency FB" pitchFamily="34" charset="0"/>
                <a:ea typeface="Arial"/>
                <a:cs typeface="Arial"/>
                <a:sym typeface="Arial"/>
              </a:rPr>
              <a:t>Yoksa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aslana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yem</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olur</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smtClean="0">
                <a:latin typeface="Agency FB" pitchFamily="34" charset="0"/>
                <a:ea typeface="Arial"/>
                <a:cs typeface="Arial"/>
                <a:sym typeface="Arial"/>
              </a:rPr>
              <a:t>Her </a:t>
            </a:r>
            <a:r>
              <a:rPr lang="en-US" dirty="0" err="1" smtClean="0">
                <a:latin typeface="Agency FB" pitchFamily="34" charset="0"/>
                <a:ea typeface="Arial"/>
                <a:cs typeface="Arial"/>
                <a:sym typeface="Arial"/>
              </a:rPr>
              <a:t>sabah</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bir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aslan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uyanır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Afrika’da</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err="1" smtClean="0">
                <a:latin typeface="Agency FB" pitchFamily="34" charset="0"/>
                <a:ea typeface="Arial"/>
                <a:cs typeface="Arial"/>
                <a:sym typeface="Arial"/>
              </a:rPr>
              <a:t>Kafasında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bir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tek</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düşünce</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vardır</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smtClean="0">
                <a:latin typeface="Agency FB" pitchFamily="34" charset="0"/>
                <a:ea typeface="Arial"/>
                <a:cs typeface="Arial"/>
                <a:sym typeface="Arial"/>
              </a:rPr>
              <a:t>En </a:t>
            </a:r>
            <a:r>
              <a:rPr lang="en-US" dirty="0" err="1" smtClean="0">
                <a:latin typeface="Agency FB" pitchFamily="34" charset="0"/>
                <a:ea typeface="Arial"/>
                <a:cs typeface="Arial"/>
                <a:sym typeface="Arial"/>
              </a:rPr>
              <a:t>yavaş</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koşan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ceylandan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daha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hızlı</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koşabilmek</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err="1" smtClean="0">
                <a:latin typeface="Agency FB" pitchFamily="34" charset="0"/>
                <a:ea typeface="Arial"/>
                <a:cs typeface="Arial"/>
                <a:sym typeface="Arial"/>
              </a:rPr>
              <a:t>Yoksa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açlıktan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ölecektir</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err="1" smtClean="0">
                <a:latin typeface="Agency FB" pitchFamily="34" charset="0"/>
                <a:ea typeface="Arial"/>
                <a:cs typeface="Arial"/>
                <a:sym typeface="Arial"/>
              </a:rPr>
              <a:t>İster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aslan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olun</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err="1" smtClean="0">
                <a:latin typeface="Agency FB" pitchFamily="34" charset="0"/>
                <a:ea typeface="Arial"/>
                <a:cs typeface="Arial"/>
                <a:sym typeface="Arial"/>
              </a:rPr>
              <a:t>İster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ceylan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olun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hiç</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önemli</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yok</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err="1" smtClean="0">
                <a:latin typeface="Agency FB" pitchFamily="34" charset="0"/>
                <a:ea typeface="Arial"/>
                <a:cs typeface="Arial"/>
                <a:sym typeface="Arial"/>
              </a:rPr>
              <a:t>Yeter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ki</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güneş</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doğduğunda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koşuyor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olmanız</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gerektiğini</a:t>
            </a:r>
            <a:r>
              <a:rPr lang="en-US" dirty="0" smtClean="0">
                <a:latin typeface="Agency FB" pitchFamily="34" charset="0"/>
                <a:ea typeface="Arial"/>
                <a:cs typeface="Arial"/>
                <a:sym typeface="Arial"/>
              </a:rPr>
              <a:t>,</a:t>
            </a:r>
          </a:p>
          <a:p>
            <a:pPr marL="0" lvl="0" indent="0" algn="ctr">
              <a:lnSpc>
                <a:spcPct val="80000"/>
              </a:lnSpc>
              <a:spcBef>
                <a:spcPts val="360"/>
              </a:spcBef>
              <a:buClr>
                <a:schemeClr val="dk1"/>
              </a:buClr>
              <a:buSzPct val="25000"/>
              <a:buNone/>
            </a:pPr>
            <a:r>
              <a:rPr lang="en-US" dirty="0" smtClean="0">
                <a:latin typeface="Agency FB" pitchFamily="34" charset="0"/>
                <a:ea typeface="Arial"/>
                <a:cs typeface="Arial"/>
                <a:sym typeface="Arial"/>
              </a:rPr>
              <a:t>Hem de </a:t>
            </a:r>
            <a:r>
              <a:rPr lang="en-US" dirty="0" err="1" smtClean="0">
                <a:latin typeface="Agency FB" pitchFamily="34" charset="0"/>
                <a:ea typeface="Arial"/>
                <a:cs typeface="Arial"/>
                <a:sym typeface="Arial"/>
              </a:rPr>
              <a:t>bir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önceki</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günden</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daha</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hızlı</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koşuyor</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olmanız</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gerektiğini</a:t>
            </a:r>
            <a:r>
              <a:rPr lang="en-US" dirty="0" smtClean="0">
                <a:latin typeface="Agency FB" pitchFamily="34" charset="0"/>
                <a:ea typeface="Arial"/>
                <a:cs typeface="Arial"/>
                <a:sym typeface="Arial"/>
              </a:rPr>
              <a:t> </a:t>
            </a:r>
            <a:r>
              <a:rPr lang="en-US" dirty="0" err="1" smtClean="0">
                <a:latin typeface="Agency FB" pitchFamily="34" charset="0"/>
                <a:ea typeface="Arial"/>
                <a:cs typeface="Arial"/>
                <a:sym typeface="Arial"/>
              </a:rPr>
              <a:t>bilin</a:t>
            </a:r>
            <a:r>
              <a:rPr lang="en-US" dirty="0" smtClean="0">
                <a:latin typeface="Agency FB" pitchFamily="34" charset="0"/>
                <a:ea typeface="Arial"/>
                <a:cs typeface="Arial"/>
                <a:sym typeface="Arial"/>
              </a:rPr>
              <a:t>.</a:t>
            </a:r>
          </a:p>
          <a:p>
            <a:pPr algn="ctr"/>
            <a:endParaRPr lang="tr-TR" dirty="0">
              <a:latin typeface="Agency FB"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7176" y="1928802"/>
            <a:ext cx="8229600" cy="5072098"/>
          </a:xfrm>
        </p:spPr>
        <p:txBody>
          <a:bodyPr>
            <a:normAutofit/>
          </a:bodyPr>
          <a:lstStyle/>
          <a:p>
            <a:pPr marL="0" lvl="0" indent="0" algn="ctr">
              <a:lnSpc>
                <a:spcPct val="80000"/>
              </a:lnSpc>
              <a:spcBef>
                <a:spcPts val="400"/>
              </a:spcBef>
              <a:buClr>
                <a:schemeClr val="dk1"/>
              </a:buClr>
              <a:buSzPct val="60000"/>
              <a:buNone/>
            </a:pPr>
            <a:r>
              <a:rPr lang="en-US" sz="2800" b="1" dirty="0" err="1" smtClean="0">
                <a:latin typeface="Agency FB" pitchFamily="34" charset="0"/>
                <a:ea typeface="Arial"/>
                <a:cs typeface="Arial"/>
                <a:sym typeface="Arial"/>
              </a:rPr>
              <a:t>Ders</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ayırt</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etmeksizin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bütün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derslere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çalışın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konulara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yarım</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yamalak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çalışmayın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Çünkü</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sınavda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zaman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kullanımını</a:t>
            </a:r>
            <a:r>
              <a:rPr lang="en-US" sz="2800" b="1" dirty="0" smtClean="0">
                <a:latin typeface="Agency FB" pitchFamily="34" charset="0"/>
                <a:ea typeface="Arial"/>
                <a:cs typeface="Arial"/>
                <a:sym typeface="Arial"/>
              </a:rPr>
              <a:t> en </a:t>
            </a:r>
            <a:r>
              <a:rPr lang="en-US" sz="2800" b="1" dirty="0" err="1" smtClean="0">
                <a:latin typeface="Agency FB" pitchFamily="34" charset="0"/>
                <a:ea typeface="Arial"/>
                <a:cs typeface="Arial"/>
                <a:sym typeface="Arial"/>
              </a:rPr>
              <a:t>fazla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zora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sokan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bildiklerimiz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ve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bilmediklerimiz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değil</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biraz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bildiğimiz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tereddüt</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ettiğimiz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sorulardır</a:t>
            </a:r>
            <a:r>
              <a:rPr lang="en-US" sz="2800" b="1" dirty="0" smtClean="0">
                <a:latin typeface="Agency FB" pitchFamily="34" charset="0"/>
                <a:ea typeface="Arial"/>
                <a:cs typeface="Arial"/>
                <a:sym typeface="Arial"/>
              </a:rPr>
              <a:t>. </a:t>
            </a:r>
          </a:p>
          <a:p>
            <a:pPr marL="0" lvl="0" indent="69850" algn="ctr">
              <a:spcBef>
                <a:spcPts val="360"/>
              </a:spcBef>
              <a:buClr>
                <a:schemeClr val="dk1"/>
              </a:buClr>
              <a:buNone/>
            </a:pPr>
            <a:endParaRPr lang="en-US" sz="28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r>
              <a:rPr lang="tr-TR" sz="2800" b="1" dirty="0" smtClean="0">
                <a:latin typeface="Agency FB" pitchFamily="34" charset="0"/>
                <a:ea typeface="Arial"/>
                <a:cs typeface="Arial"/>
                <a:sym typeface="Arial"/>
              </a:rPr>
              <a:t>Her çalışma öncesi bir konuyu bitirmeyi hedefleyin ve bu hedefe ulaşmaya </a:t>
            </a:r>
            <a:r>
              <a:rPr lang="tr-TR" sz="2800" b="1" dirty="0" smtClean="0">
                <a:latin typeface="Agency FB" pitchFamily="34" charset="0"/>
                <a:ea typeface="Arial"/>
                <a:cs typeface="Arial"/>
                <a:sym typeface="Arial"/>
              </a:rPr>
              <a:t>çalışın. </a:t>
            </a:r>
            <a:r>
              <a:rPr lang="en-US" sz="2800" b="1" dirty="0" err="1" smtClean="0">
                <a:latin typeface="Agency FB" pitchFamily="34" charset="0"/>
                <a:ea typeface="Arial"/>
                <a:cs typeface="Arial"/>
                <a:sym typeface="Arial"/>
              </a:rPr>
              <a:t>Belirli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aralıklarla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haftalık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ve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aylık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tekrar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yapın</a:t>
            </a:r>
            <a:r>
              <a:rPr lang="en-US" sz="2800" b="1" dirty="0" smtClean="0">
                <a:latin typeface="Agency FB" pitchFamily="34" charset="0"/>
                <a:ea typeface="Arial"/>
                <a:cs typeface="Arial"/>
                <a:sym typeface="Arial"/>
              </a:rPr>
              <a:t>. </a:t>
            </a:r>
          </a:p>
          <a:p>
            <a:pPr marL="0" lvl="0" indent="69850" algn="ctr">
              <a:spcBef>
                <a:spcPts val="360"/>
              </a:spcBef>
              <a:buClr>
                <a:schemeClr val="dk1"/>
              </a:buClr>
              <a:buNone/>
            </a:pPr>
            <a:endParaRPr lang="en-US" sz="28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r>
              <a:rPr lang="en-US" sz="2800" b="1" dirty="0" err="1" smtClean="0">
                <a:latin typeface="Agency FB" pitchFamily="34" charset="0"/>
                <a:ea typeface="Arial"/>
                <a:cs typeface="Arial"/>
                <a:sym typeface="Arial"/>
              </a:rPr>
              <a:t>Herhangi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derse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veya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konuya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karşı</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önyargılı</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olmayın</a:t>
            </a:r>
            <a:r>
              <a:rPr lang="en-US" sz="2800" b="1" dirty="0" smtClean="0">
                <a:latin typeface="Agency FB" pitchFamily="34" charset="0"/>
                <a:ea typeface="Arial"/>
                <a:cs typeface="Arial"/>
                <a:sym typeface="Arial"/>
              </a:rPr>
              <a:t>. "Bu </a:t>
            </a:r>
            <a:r>
              <a:rPr lang="en-US" sz="2800" b="1" dirty="0" err="1" smtClean="0">
                <a:latin typeface="Agency FB" pitchFamily="34" charset="0"/>
                <a:ea typeface="Arial"/>
                <a:cs typeface="Arial"/>
                <a:sym typeface="Arial"/>
              </a:rPr>
              <a:t>zor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konu</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çalışsam</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yapamam</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demeyin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Unutmayın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konuyu</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birileri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kavrıyorsa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herkes</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kavrayabilir</a:t>
            </a:r>
            <a:r>
              <a:rPr lang="en-US" sz="2800" b="1" dirty="0" smtClean="0">
                <a:latin typeface="Agency FB" pitchFamily="34" charset="0"/>
                <a:ea typeface="Arial"/>
                <a:cs typeface="Arial"/>
                <a:sym typeface="Arial"/>
              </a:rPr>
              <a:t>.</a:t>
            </a:r>
          </a:p>
          <a:p>
            <a:pPr marL="0" lvl="0" indent="69850" algn="ctr">
              <a:spcBef>
                <a:spcPts val="360"/>
              </a:spcBef>
              <a:buClr>
                <a:schemeClr val="dk1"/>
              </a:buClr>
              <a:buNone/>
            </a:pPr>
            <a:endParaRPr lang="en-US" sz="2800" b="1" dirty="0" smtClean="0">
              <a:latin typeface="Agency FB" pitchFamily="34" charset="0"/>
              <a:ea typeface="Arial"/>
              <a:cs typeface="Arial"/>
              <a:sym typeface="Arial"/>
            </a:endParaRPr>
          </a:p>
          <a:p>
            <a:pPr algn="ctr"/>
            <a:endParaRPr lang="tr-TR" sz="2800" b="1" dirty="0">
              <a:latin typeface="Agency FB"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2" y="1500174"/>
            <a:ext cx="8229600" cy="5072097"/>
          </a:xfrm>
        </p:spPr>
        <p:txBody>
          <a:bodyPr>
            <a:normAutofit lnSpcReduction="10000"/>
          </a:bodyPr>
          <a:lstStyle/>
          <a:p>
            <a:pPr marL="0" lvl="0" indent="69850" algn="ctr">
              <a:spcBef>
                <a:spcPts val="360"/>
              </a:spcBef>
              <a:buClr>
                <a:schemeClr val="dk1"/>
              </a:buClr>
              <a:buNone/>
            </a:pPr>
            <a:endParaRPr lang="en-US" sz="28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r>
              <a:rPr lang="en-US" sz="2800" b="1" dirty="0" err="1" smtClean="0">
                <a:latin typeface="Agency FB" pitchFamily="34" charset="0"/>
                <a:ea typeface="Arial"/>
                <a:cs typeface="Arial"/>
                <a:sym typeface="Arial"/>
              </a:rPr>
              <a:t>Bir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konuya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ilişkin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çıkan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soruların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yaklaşık</a:t>
            </a:r>
            <a:r>
              <a:rPr lang="en-US" sz="2800" b="1" dirty="0" smtClean="0">
                <a:latin typeface="Agency FB" pitchFamily="34" charset="0"/>
                <a:ea typeface="Arial"/>
                <a:cs typeface="Arial"/>
                <a:sym typeface="Arial"/>
              </a:rPr>
              <a:t> </a:t>
            </a:r>
            <a:r>
              <a:rPr lang="tr-TR" sz="2800" b="1" dirty="0" smtClean="0">
                <a:latin typeface="Agency FB" pitchFamily="34" charset="0"/>
                <a:ea typeface="Arial"/>
                <a:cs typeface="Arial"/>
                <a:sym typeface="Arial"/>
              </a:rPr>
              <a:t>% </a:t>
            </a:r>
            <a:r>
              <a:rPr lang="en-US" sz="2800" b="1" dirty="0" smtClean="0">
                <a:latin typeface="Agency FB" pitchFamily="34" charset="0"/>
                <a:ea typeface="Arial"/>
                <a:cs typeface="Arial"/>
                <a:sym typeface="Arial"/>
              </a:rPr>
              <a:t>70-80‘</a:t>
            </a:r>
            <a:r>
              <a:rPr lang="tr-TR"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ini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doğru</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çözebiliyorsanız</a:t>
            </a:r>
            <a:r>
              <a:rPr lang="en-US" sz="2800" b="1" dirty="0" smtClean="0">
                <a:latin typeface="Agency FB" pitchFamily="34" charset="0"/>
                <a:ea typeface="Arial"/>
                <a:cs typeface="Arial"/>
                <a:sym typeface="Arial"/>
              </a:rPr>
              <a:t>, o </a:t>
            </a:r>
            <a:r>
              <a:rPr lang="en-US" sz="2800" b="1" dirty="0" err="1" smtClean="0">
                <a:latin typeface="Agency FB" pitchFamily="34" charset="0"/>
                <a:ea typeface="Arial"/>
                <a:cs typeface="Arial"/>
                <a:sym typeface="Arial"/>
              </a:rPr>
              <a:t>konuyu</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kavramışsınız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demektir</a:t>
            </a:r>
            <a:r>
              <a:rPr lang="en-US" sz="2800" b="1" dirty="0" smtClean="0">
                <a:latin typeface="Agency FB" pitchFamily="34" charset="0"/>
                <a:ea typeface="Arial"/>
                <a:cs typeface="Arial"/>
                <a:sym typeface="Arial"/>
              </a:rPr>
              <a:t>. </a:t>
            </a:r>
            <a:endParaRPr lang="tr-TR" sz="28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endParaRPr lang="en-US" sz="2800" b="1" dirty="0" smtClean="0">
              <a:latin typeface="Agency FB" pitchFamily="34" charset="0"/>
              <a:ea typeface="Arial"/>
              <a:cs typeface="Arial"/>
              <a:sym typeface="Arial"/>
            </a:endParaRPr>
          </a:p>
          <a:p>
            <a:pPr lvl="0" algn="ctr">
              <a:buNone/>
            </a:pPr>
            <a:r>
              <a:rPr lang="en-US" sz="2800" b="1" dirty="0" err="1" smtClean="0">
                <a:latin typeface="Agency FB" pitchFamily="34" charset="0"/>
                <a:ea typeface="Arial"/>
                <a:cs typeface="Arial"/>
                <a:sym typeface="Arial"/>
              </a:rPr>
              <a:t>Çalışırken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sanki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bir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başkasına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anlatacakmış</a:t>
            </a:r>
            <a:r>
              <a:rPr lang="tr-TR"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gibi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çalışın</a:t>
            </a:r>
            <a:r>
              <a:rPr lang="en-US" sz="2800" b="1" dirty="0" smtClean="0">
                <a:latin typeface="Agency FB" pitchFamily="34" charset="0"/>
                <a:ea typeface="Arial"/>
                <a:cs typeface="Arial"/>
                <a:sym typeface="Arial"/>
              </a:rPr>
              <a:t>.</a:t>
            </a:r>
            <a:r>
              <a:rPr lang="tr-TR"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Başkasına</a:t>
            </a:r>
            <a:r>
              <a:rPr lang="tr-TR"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anlatacakmış</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gibi</a:t>
            </a:r>
            <a:r>
              <a:rPr lang="tr-TR"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çalışmak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motivasyonu</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artırır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ve</a:t>
            </a:r>
            <a:endParaRPr lang="tr-TR" sz="2800" b="1" dirty="0" smtClean="0">
              <a:latin typeface="Agency FB" pitchFamily="34" charset="0"/>
              <a:ea typeface="Arial"/>
              <a:cs typeface="Arial"/>
              <a:sym typeface="Arial"/>
            </a:endParaRPr>
          </a:p>
          <a:p>
            <a:pPr lvl="0" algn="ctr">
              <a:buNone/>
            </a:pPr>
            <a:r>
              <a:rPr lang="en-US" sz="2800" b="1" dirty="0" err="1" smtClean="0">
                <a:latin typeface="Agency FB" pitchFamily="34" charset="0"/>
                <a:ea typeface="Arial"/>
                <a:cs typeface="Arial"/>
                <a:sym typeface="Arial"/>
              </a:rPr>
              <a:t>çalıştıklarınız</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daha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çok</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akılda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kalır</a:t>
            </a:r>
            <a:r>
              <a:rPr lang="en-US" sz="2800" b="1" dirty="0" smtClean="0">
                <a:latin typeface="Agency FB" pitchFamily="34" charset="0"/>
                <a:ea typeface="Arial"/>
                <a:cs typeface="Arial"/>
                <a:sym typeface="Arial"/>
              </a:rPr>
              <a:t>.</a:t>
            </a:r>
            <a:endParaRPr lang="tr-TR" sz="2800" b="1" dirty="0" smtClean="0">
              <a:latin typeface="Agency FB" pitchFamily="34" charset="0"/>
              <a:ea typeface="Arial"/>
              <a:cs typeface="Arial"/>
              <a:sym typeface="Arial"/>
            </a:endParaRPr>
          </a:p>
          <a:p>
            <a:pPr lvl="0" algn="ctr">
              <a:buNone/>
            </a:pPr>
            <a:endParaRPr lang="en-US" sz="28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r>
              <a:rPr lang="en-US" sz="2800" b="1" dirty="0" err="1" smtClean="0">
                <a:latin typeface="Agency FB" pitchFamily="34" charset="0"/>
                <a:ea typeface="Arial"/>
                <a:cs typeface="Arial"/>
                <a:sym typeface="Arial"/>
              </a:rPr>
              <a:t>Bütünü</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gördükten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sonra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detaya</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inin</a:t>
            </a:r>
            <a:r>
              <a:rPr lang="tr-TR" sz="2800" b="1" dirty="0" smtClean="0">
                <a:latin typeface="Agency FB" pitchFamily="34" charset="0"/>
                <a:ea typeface="Arial"/>
                <a:cs typeface="Arial"/>
                <a:sym typeface="Arial"/>
              </a:rPr>
              <a:t>.</a:t>
            </a:r>
            <a:r>
              <a:rPr lang="en-US" sz="2800" b="1" dirty="0" smtClean="0">
                <a:latin typeface="Agency FB" pitchFamily="34" charset="0"/>
                <a:ea typeface="Arial"/>
                <a:cs typeface="Arial"/>
                <a:sym typeface="Arial"/>
              </a:rPr>
              <a:t> </a:t>
            </a:r>
            <a:r>
              <a:rPr lang="tr-TR" sz="2800" b="1" dirty="0" err="1" smtClean="0">
                <a:latin typeface="Agency FB" pitchFamily="34" charset="0"/>
                <a:ea typeface="Arial"/>
                <a:cs typeface="Arial"/>
                <a:sym typeface="Arial"/>
              </a:rPr>
              <a:t>K</a:t>
            </a:r>
            <a:r>
              <a:rPr lang="en-US" sz="2800" b="1" dirty="0" err="1" smtClean="0">
                <a:latin typeface="Agency FB" pitchFamily="34" charset="0"/>
                <a:ea typeface="Arial"/>
                <a:cs typeface="Arial"/>
                <a:sym typeface="Arial"/>
              </a:rPr>
              <a:t>onuyu</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kendi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içinde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sınıflandırın</a:t>
            </a:r>
            <a:r>
              <a:rPr lang="en-US" sz="2800" b="1" dirty="0" smtClean="0">
                <a:latin typeface="Agency FB" pitchFamily="34" charset="0"/>
                <a:ea typeface="Arial"/>
                <a:cs typeface="Arial"/>
                <a:sym typeface="Arial"/>
              </a:rPr>
              <a:t>.</a:t>
            </a:r>
            <a:r>
              <a:rPr lang="tr-TR" sz="2800" b="1" dirty="0" smtClean="0">
                <a:latin typeface="Agency FB" pitchFamily="34" charset="0"/>
                <a:ea typeface="Arial"/>
                <a:cs typeface="Arial"/>
                <a:sym typeface="Arial"/>
              </a:rPr>
              <a:t> </a:t>
            </a:r>
            <a:r>
              <a:rPr lang="tr-TR" sz="2800" b="1" dirty="0" smtClean="0">
                <a:latin typeface="Agency FB" pitchFamily="34" charset="0"/>
                <a:ea typeface="Arial"/>
                <a:cs typeface="Arial"/>
                <a:sym typeface="Arial"/>
              </a:rPr>
              <a:t>İ</a:t>
            </a:r>
            <a:r>
              <a:rPr lang="en-US" sz="2800" b="1" dirty="0" err="1" smtClean="0">
                <a:latin typeface="Agency FB" pitchFamily="34" charset="0"/>
                <a:ea typeface="Arial"/>
                <a:cs typeface="Arial"/>
                <a:sym typeface="Arial"/>
              </a:rPr>
              <a:t>çeriğini</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maddeler</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halinde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çıkarın</a:t>
            </a:r>
            <a:r>
              <a:rPr lang="en-US" sz="2800" b="1" dirty="0" smtClean="0">
                <a:latin typeface="Agency FB" pitchFamily="34" charset="0"/>
                <a:ea typeface="Arial"/>
                <a:cs typeface="Arial"/>
                <a:sym typeface="Arial"/>
              </a:rPr>
              <a:t>.</a:t>
            </a:r>
            <a:endParaRPr lang="tr-TR" sz="28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endParaRPr lang="tr-TR" sz="2800" b="1" dirty="0" smtClean="0">
              <a:latin typeface="Agency FB" pitchFamily="34" charset="0"/>
              <a:ea typeface="Arial"/>
              <a:cs typeface="Arial"/>
              <a:sym typeface="Arial"/>
            </a:endParaRPr>
          </a:p>
          <a:p>
            <a:pPr marL="0" indent="0" algn="ctr">
              <a:lnSpc>
                <a:spcPct val="80000"/>
              </a:lnSpc>
              <a:spcBef>
                <a:spcPts val="400"/>
              </a:spcBef>
              <a:buClr>
                <a:schemeClr val="dk1"/>
              </a:buClr>
              <a:buSzPct val="60000"/>
              <a:buNone/>
            </a:pPr>
            <a:r>
              <a:rPr lang="en-US" sz="2800" b="1" dirty="0" err="1" smtClean="0">
                <a:latin typeface="Agency FB" pitchFamily="34" charset="0"/>
                <a:ea typeface="Arial"/>
                <a:cs typeface="Arial"/>
                <a:sym typeface="Arial"/>
              </a:rPr>
              <a:t>Deneme</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sınavları</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üzerinden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konu</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eksikliklerinin</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tespit</a:t>
            </a:r>
            <a:r>
              <a:rPr lang="en-US" sz="2800" b="1" dirty="0" smtClean="0">
                <a:latin typeface="Agency FB" pitchFamily="34" charset="0"/>
                <a:ea typeface="Arial"/>
                <a:cs typeface="Arial"/>
                <a:sym typeface="Arial"/>
              </a:rPr>
              <a:t> </a:t>
            </a:r>
            <a:r>
              <a:rPr lang="en-US" sz="2800" b="1" dirty="0" err="1" smtClean="0">
                <a:latin typeface="Agency FB" pitchFamily="34" charset="0"/>
                <a:ea typeface="Arial"/>
                <a:cs typeface="Arial"/>
                <a:sym typeface="Arial"/>
              </a:rPr>
              <a:t>edi</a:t>
            </a:r>
            <a:r>
              <a:rPr lang="tr-TR" sz="2800" b="1" dirty="0" smtClean="0">
                <a:latin typeface="Agency FB" pitchFamily="34" charset="0"/>
                <a:ea typeface="Arial"/>
                <a:cs typeface="Arial"/>
                <a:sym typeface="Arial"/>
              </a:rPr>
              <a:t>n</a:t>
            </a:r>
            <a:r>
              <a:rPr lang="en-US" sz="2800" b="1" dirty="0" smtClean="0">
                <a:latin typeface="Agency FB" pitchFamily="34" charset="0"/>
                <a:ea typeface="Arial"/>
                <a:cs typeface="Arial"/>
                <a:sym typeface="Arial"/>
              </a:rPr>
              <a:t>.</a:t>
            </a:r>
            <a:endParaRPr lang="en-US" sz="28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endParaRPr lang="en-US" sz="2800" b="1" dirty="0" smtClean="0">
              <a:latin typeface="Agency FB" pitchFamily="34" charset="0"/>
              <a:ea typeface="Arial"/>
              <a:cs typeface="Arial"/>
              <a:sym typeface="Arial"/>
            </a:endParaRPr>
          </a:p>
          <a:p>
            <a:pPr algn="ctr"/>
            <a:endParaRPr lang="tr-TR" sz="2800" b="1" dirty="0">
              <a:latin typeface="Agency FB"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2" y="1760557"/>
            <a:ext cx="8229600" cy="4525963"/>
          </a:xfrm>
        </p:spPr>
        <p:txBody>
          <a:bodyPr>
            <a:noAutofit/>
          </a:bodyPr>
          <a:lstStyle/>
          <a:p>
            <a:pPr marL="0" lvl="0" indent="69850" algn="ctr">
              <a:spcBef>
                <a:spcPts val="360"/>
              </a:spcBef>
              <a:buClr>
                <a:schemeClr val="dk1"/>
              </a:buClr>
              <a:buNone/>
            </a:pPr>
            <a:endParaRPr lang="tr-TR" sz="2400" b="1" dirty="0" smtClean="0">
              <a:latin typeface="Agency FB" pitchFamily="34" charset="0"/>
              <a:ea typeface="Arial"/>
              <a:cs typeface="Arial"/>
              <a:sym typeface="Arial"/>
            </a:endParaRPr>
          </a:p>
          <a:p>
            <a:pPr marL="0" lvl="0" indent="0" algn="ctr">
              <a:lnSpc>
                <a:spcPct val="90000"/>
              </a:lnSpc>
              <a:spcBef>
                <a:spcPts val="400"/>
              </a:spcBef>
              <a:buClr>
                <a:schemeClr val="dk1"/>
              </a:buClr>
              <a:buSzPct val="60000"/>
              <a:buNone/>
            </a:pPr>
            <a:r>
              <a:rPr lang="tr-TR" sz="2400" b="1" dirty="0" smtClean="0">
                <a:latin typeface="Agency FB" pitchFamily="34" charset="0"/>
                <a:ea typeface="Arial"/>
                <a:cs typeface="Arial"/>
                <a:sym typeface="Arial"/>
              </a:rPr>
              <a:t>Unutmamalıyız ki, artık eksik tamamlama dönemine girdik. Dolayısıyla yanlış yaptığınız her soru siz adaylar için büyük önem taşıyor.Yanlışlar konusunda moralinizi bozmak yerine; sorunun doğru cevabını öğrenerek bir eksiğinizi daha kapattığınızı düşünmelisiniz. </a:t>
            </a:r>
          </a:p>
          <a:p>
            <a:pPr marL="0" lvl="0" indent="69850" algn="ctr">
              <a:spcBef>
                <a:spcPts val="360"/>
              </a:spcBef>
              <a:buClr>
                <a:schemeClr val="dk1"/>
              </a:buClr>
              <a:buNone/>
            </a:pPr>
            <a:endParaRPr lang="tr-TR" sz="2400" b="1" dirty="0" smtClean="0">
              <a:latin typeface="Agency FB" pitchFamily="34" charset="0"/>
              <a:ea typeface="Arial"/>
              <a:cs typeface="Arial"/>
              <a:sym typeface="Arial"/>
            </a:endParaRPr>
          </a:p>
          <a:p>
            <a:pPr marL="0" lvl="0" indent="0" algn="ctr">
              <a:lnSpc>
                <a:spcPct val="90000"/>
              </a:lnSpc>
              <a:spcBef>
                <a:spcPts val="400"/>
              </a:spcBef>
              <a:buClr>
                <a:schemeClr val="dk1"/>
              </a:buClr>
              <a:buSzPct val="60000"/>
              <a:buNone/>
            </a:pPr>
            <a:r>
              <a:rPr lang="tr-TR" sz="2400" b="1" dirty="0" smtClean="0">
                <a:latin typeface="Agency FB" pitchFamily="34" charset="0"/>
                <a:ea typeface="Arial"/>
                <a:cs typeface="Arial"/>
                <a:sym typeface="Arial"/>
              </a:rPr>
              <a:t>Çünkü doğru cevapladığınız soruyu sınavda da doğru yapacaksınız. Ancak yanlış yaptığınız sorunun doğru cevabını öğrenmezseniz o zaman, sınavda da yine yanlış yapma riskiniz olacaktır.</a:t>
            </a:r>
          </a:p>
          <a:p>
            <a:pPr marL="0" lvl="0" indent="69850" algn="ctr">
              <a:spcBef>
                <a:spcPts val="360"/>
              </a:spcBef>
              <a:buClr>
                <a:schemeClr val="dk1"/>
              </a:buClr>
              <a:buNone/>
            </a:pPr>
            <a:endParaRPr lang="tr-TR" sz="2400" b="1" dirty="0" smtClean="0">
              <a:latin typeface="Agency FB" pitchFamily="34" charset="0"/>
              <a:ea typeface="Arial"/>
              <a:cs typeface="Arial"/>
              <a:sym typeface="Arial"/>
            </a:endParaRPr>
          </a:p>
          <a:p>
            <a:pPr marL="0" lvl="0" indent="0" algn="ctr">
              <a:lnSpc>
                <a:spcPct val="90000"/>
              </a:lnSpc>
              <a:spcBef>
                <a:spcPts val="400"/>
              </a:spcBef>
              <a:buClr>
                <a:schemeClr val="dk1"/>
              </a:buClr>
              <a:buSzPct val="60000"/>
              <a:buNone/>
            </a:pPr>
            <a:r>
              <a:rPr lang="tr-TR" sz="2400" b="1" dirty="0" smtClean="0">
                <a:latin typeface="Agency FB" pitchFamily="34" charset="0"/>
                <a:ea typeface="Arial"/>
                <a:cs typeface="Arial"/>
                <a:sym typeface="Arial"/>
              </a:rPr>
              <a:t>Sınava kadar son </a:t>
            </a:r>
            <a:r>
              <a:rPr lang="tr-TR" sz="2400" b="1" dirty="0" smtClean="0">
                <a:latin typeface="Agency FB" pitchFamily="34" charset="0"/>
                <a:ea typeface="Arial"/>
                <a:cs typeface="Arial"/>
                <a:sym typeface="Arial"/>
              </a:rPr>
              <a:t>7</a:t>
            </a:r>
            <a:r>
              <a:rPr lang="tr-TR" sz="2400" b="1" dirty="0" smtClean="0">
                <a:latin typeface="Agency FB" pitchFamily="34" charset="0"/>
                <a:ea typeface="Arial"/>
                <a:cs typeface="Arial"/>
                <a:sym typeface="Arial"/>
              </a:rPr>
              <a:t> </a:t>
            </a:r>
            <a:r>
              <a:rPr lang="tr-TR" sz="2400" b="1" dirty="0" smtClean="0">
                <a:latin typeface="Agency FB" pitchFamily="34" charset="0"/>
                <a:ea typeface="Arial"/>
                <a:cs typeface="Arial"/>
                <a:sym typeface="Arial"/>
              </a:rPr>
              <a:t>yılda çıkmış olan sınav sorularının en az bir defa çözün.</a:t>
            </a:r>
          </a:p>
          <a:p>
            <a:pPr algn="ctr"/>
            <a:endParaRPr lang="tr-TR" sz="2400" b="1" dirty="0">
              <a:latin typeface="Agency FB"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7176" y="1617681"/>
            <a:ext cx="8229600" cy="4525963"/>
          </a:xfrm>
        </p:spPr>
        <p:txBody>
          <a:bodyPr>
            <a:noAutofit/>
          </a:bodyPr>
          <a:lstStyle/>
          <a:p>
            <a:pPr marL="0" lvl="0" indent="0" algn="ctr">
              <a:lnSpc>
                <a:spcPct val="80000"/>
              </a:lnSpc>
              <a:spcBef>
                <a:spcPts val="400"/>
              </a:spcBef>
              <a:buClr>
                <a:schemeClr val="dk1"/>
              </a:buClr>
              <a:buSzPct val="60000"/>
              <a:buNone/>
            </a:pPr>
            <a:r>
              <a:rPr lang="en-US" sz="2500" b="1" dirty="0" err="1" smtClean="0">
                <a:latin typeface="Agency FB" pitchFamily="34" charset="0"/>
                <a:ea typeface="Arial"/>
                <a:cs typeface="Arial"/>
                <a:sym typeface="Arial"/>
              </a:rPr>
              <a:t>Sınava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hazırlanma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sürecinde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ders</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çalışmayı</a:t>
            </a:r>
            <a:r>
              <a:rPr lang="en-US" sz="2500" b="1" dirty="0" smtClean="0">
                <a:latin typeface="Agency FB" pitchFamily="34" charset="0"/>
                <a:ea typeface="Arial"/>
                <a:cs typeface="Arial"/>
                <a:sym typeface="Arial"/>
              </a:rPr>
              <a:t> seven </a:t>
            </a:r>
            <a:r>
              <a:rPr lang="en-US" sz="2500" b="1" dirty="0" err="1" smtClean="0">
                <a:latin typeface="Agency FB" pitchFamily="34" charset="0"/>
                <a:ea typeface="Arial"/>
                <a:cs typeface="Arial"/>
                <a:sym typeface="Arial"/>
              </a:rPr>
              <a:t>ve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sınava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iyi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bir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şekilde</a:t>
            </a:r>
            <a:r>
              <a:rPr lang="en-US" sz="2500" b="1" dirty="0" smtClean="0">
                <a:latin typeface="Agency FB" pitchFamily="34" charset="0"/>
                <a:ea typeface="Arial"/>
                <a:cs typeface="Arial"/>
                <a:sym typeface="Arial"/>
              </a:rPr>
              <a:t> motive </a:t>
            </a:r>
            <a:r>
              <a:rPr lang="en-US" sz="2500" b="1" dirty="0" err="1" smtClean="0">
                <a:latin typeface="Agency FB" pitchFamily="34" charset="0"/>
                <a:ea typeface="Arial"/>
                <a:cs typeface="Arial"/>
                <a:sym typeface="Arial"/>
              </a:rPr>
              <a:t>olmuş</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arkadaş</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grubunuzun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olması</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sizi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olumlu</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yönde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etkileyecektir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Aynı</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amaç</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için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çalışan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bir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gruba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ait</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olmanın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verdiği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psikolojik</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desteğin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yanı</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sıra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aranızdaki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tatlı</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rekabet</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çalışmalarınızı</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olumlu</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yönde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etkileyecektir</a:t>
            </a:r>
            <a:r>
              <a:rPr lang="en-US" sz="2500" b="1" dirty="0" smtClean="0">
                <a:latin typeface="Agency FB" pitchFamily="34" charset="0"/>
                <a:ea typeface="Arial"/>
                <a:cs typeface="Arial"/>
                <a:sym typeface="Arial"/>
              </a:rPr>
              <a:t>. </a:t>
            </a:r>
          </a:p>
          <a:p>
            <a:pPr marL="0" lvl="0" indent="69850" algn="ctr">
              <a:spcBef>
                <a:spcPts val="360"/>
              </a:spcBef>
              <a:buClr>
                <a:schemeClr val="dk1"/>
              </a:buClr>
              <a:buNone/>
            </a:pPr>
            <a:endParaRPr lang="en-US" sz="25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r>
              <a:rPr lang="en-US" sz="2500" b="1" dirty="0" err="1" smtClean="0">
                <a:latin typeface="Agency FB" pitchFamily="34" charset="0"/>
                <a:ea typeface="Arial"/>
                <a:cs typeface="Arial"/>
                <a:sym typeface="Arial"/>
              </a:rPr>
              <a:t>Bazı</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arkadaşlarınız</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sürekli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kaybetme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senaryolarını</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çizeceklerdir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ve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sizinle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paylaştıkça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sizin</a:t>
            </a:r>
            <a:r>
              <a:rPr lang="tr-TR" sz="2500" b="1" dirty="0" smtClean="0">
                <a:latin typeface="Agency FB" pitchFamily="34" charset="0"/>
                <a:ea typeface="Arial"/>
                <a:cs typeface="Arial"/>
                <a:sym typeface="Arial"/>
              </a:rPr>
              <a:t> </a:t>
            </a:r>
            <a:r>
              <a:rPr lang="en-US" sz="2500" b="1" dirty="0" smtClean="0">
                <a:latin typeface="Agency FB" pitchFamily="34" charset="0"/>
                <a:ea typeface="Arial"/>
                <a:cs typeface="Arial"/>
                <a:sym typeface="Arial"/>
              </a:rPr>
              <a:t>de </a:t>
            </a:r>
            <a:r>
              <a:rPr lang="en-US" sz="2500" b="1" dirty="0" err="1" smtClean="0">
                <a:latin typeface="Agency FB" pitchFamily="34" charset="0"/>
                <a:ea typeface="Arial"/>
                <a:cs typeface="Arial"/>
                <a:sym typeface="Arial"/>
              </a:rPr>
              <a:t>korku</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ve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kaygılarınız</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artacaktır</a:t>
            </a:r>
            <a:r>
              <a:rPr lang="tr-TR" sz="2500" b="1" dirty="0" smtClean="0">
                <a:latin typeface="Agency FB" pitchFamily="34" charset="0"/>
                <a:ea typeface="Arial"/>
                <a:cs typeface="Arial"/>
                <a:sym typeface="Arial"/>
              </a:rPr>
              <a:t>.</a:t>
            </a:r>
            <a:r>
              <a:rPr lang="en-US" sz="2500" b="1" dirty="0" smtClean="0">
                <a:latin typeface="Agency FB" pitchFamily="34" charset="0"/>
                <a:ea typeface="Arial"/>
                <a:cs typeface="Arial"/>
                <a:sym typeface="Arial"/>
              </a:rPr>
              <a:t> </a:t>
            </a:r>
            <a:r>
              <a:rPr lang="tr-TR" sz="2500" b="1" dirty="0" err="1" smtClean="0">
                <a:latin typeface="Agency FB" pitchFamily="34" charset="0"/>
                <a:ea typeface="Arial"/>
                <a:cs typeface="Arial"/>
                <a:sym typeface="Arial"/>
              </a:rPr>
              <a:t>B</a:t>
            </a:r>
            <a:r>
              <a:rPr lang="en-US" sz="2500" b="1" dirty="0" err="1" smtClean="0">
                <a:latin typeface="Agency FB" pitchFamily="34" charset="0"/>
                <a:ea typeface="Arial"/>
                <a:cs typeface="Arial"/>
                <a:sym typeface="Arial"/>
              </a:rPr>
              <a:t>elki</a:t>
            </a:r>
            <a:r>
              <a:rPr lang="en-US" sz="2500" b="1" dirty="0" smtClean="0">
                <a:latin typeface="Agency FB" pitchFamily="34" charset="0"/>
                <a:ea typeface="Arial"/>
                <a:cs typeface="Arial"/>
                <a:sym typeface="Arial"/>
              </a:rPr>
              <a:t> </a:t>
            </a:r>
            <a:r>
              <a:rPr lang="en-US" sz="2500" b="1" dirty="0" smtClean="0">
                <a:latin typeface="Agency FB" pitchFamily="34" charset="0"/>
                <a:ea typeface="Arial"/>
                <a:cs typeface="Arial"/>
                <a:sym typeface="Arial"/>
              </a:rPr>
              <a:t>de </a:t>
            </a:r>
            <a:r>
              <a:rPr lang="en-US" sz="2500" b="1" dirty="0" err="1" smtClean="0">
                <a:latin typeface="Agency FB" pitchFamily="34" charset="0"/>
                <a:ea typeface="Arial"/>
                <a:cs typeface="Arial"/>
                <a:sym typeface="Arial"/>
              </a:rPr>
              <a:t>kendinize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duyduğunuz</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güveni</a:t>
            </a:r>
            <a:r>
              <a:rPr lang="en-US" sz="2500" b="1" dirty="0" smtClean="0">
                <a:latin typeface="Agency FB" pitchFamily="34" charset="0"/>
                <a:ea typeface="Arial"/>
                <a:cs typeface="Arial"/>
                <a:sym typeface="Arial"/>
              </a:rPr>
              <a:t> de </a:t>
            </a:r>
            <a:r>
              <a:rPr lang="en-US" sz="2500" b="1" dirty="0" err="1" smtClean="0">
                <a:latin typeface="Agency FB" pitchFamily="34" charset="0"/>
                <a:ea typeface="Arial"/>
                <a:cs typeface="Arial"/>
                <a:sym typeface="Arial"/>
              </a:rPr>
              <a:t>bu</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tür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arkadaşlar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yüzünden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kaybedeceksiniz</a:t>
            </a:r>
            <a:r>
              <a:rPr lang="en-US" sz="2500" b="1" dirty="0" smtClean="0">
                <a:latin typeface="Agency FB" pitchFamily="34" charset="0"/>
                <a:ea typeface="Arial"/>
                <a:cs typeface="Arial"/>
                <a:sym typeface="Arial"/>
              </a:rPr>
              <a:t>. </a:t>
            </a:r>
          </a:p>
          <a:p>
            <a:pPr marL="0" lvl="0" indent="69850" algn="ctr">
              <a:spcBef>
                <a:spcPts val="360"/>
              </a:spcBef>
              <a:buClr>
                <a:schemeClr val="dk1"/>
              </a:buClr>
              <a:buNone/>
            </a:pPr>
            <a:endParaRPr lang="en-US" sz="2500" b="1" dirty="0" smtClean="0">
              <a:latin typeface="Agency FB" pitchFamily="34" charset="0"/>
              <a:ea typeface="Arial"/>
              <a:cs typeface="Arial"/>
              <a:sym typeface="Arial"/>
            </a:endParaRPr>
          </a:p>
          <a:p>
            <a:pPr marL="0" lvl="0" indent="0" algn="ctr">
              <a:lnSpc>
                <a:spcPct val="80000"/>
              </a:lnSpc>
              <a:spcBef>
                <a:spcPts val="400"/>
              </a:spcBef>
              <a:buClr>
                <a:schemeClr val="dk1"/>
              </a:buClr>
              <a:buSzPct val="60000"/>
              <a:buNone/>
            </a:pPr>
            <a:r>
              <a:rPr lang="tr-TR" sz="2500" b="1" dirty="0" smtClean="0">
                <a:latin typeface="Agency FB" pitchFamily="34" charset="0"/>
                <a:ea typeface="Arial"/>
                <a:cs typeface="Arial"/>
                <a:sym typeface="Arial"/>
              </a:rPr>
              <a:t>Bu</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tür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arkadaşlardan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uzak</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durmaya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çalışın</a:t>
            </a:r>
            <a:r>
              <a:rPr lang="en-US" sz="2500" b="1" dirty="0" smtClean="0">
                <a:latin typeface="Agency FB" pitchFamily="34" charset="0"/>
                <a:ea typeface="Arial"/>
                <a:cs typeface="Arial"/>
                <a:sym typeface="Arial"/>
              </a:rPr>
              <a:t>.</a:t>
            </a:r>
            <a:r>
              <a:rPr lang="tr-TR"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Onlar</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yerine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kazanma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istek</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ve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hevesiyle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çalışan</a:t>
            </a:r>
            <a:r>
              <a:rPr lang="tr-TR" sz="2500" b="1" dirty="0" smtClean="0">
                <a:latin typeface="Agency FB" pitchFamily="34" charset="0"/>
                <a:ea typeface="Arial"/>
                <a:cs typeface="Arial"/>
                <a:sym typeface="Arial"/>
              </a:rPr>
              <a:t>,</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sürekli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bu</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işle</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uğraşan</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arkadaş</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çevresi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edinirseniz</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bu</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sizi</a:t>
            </a:r>
            <a:r>
              <a:rPr lang="en-US" sz="2500" b="1" dirty="0" smtClean="0">
                <a:latin typeface="Agency FB" pitchFamily="34" charset="0"/>
                <a:ea typeface="Arial"/>
                <a:cs typeface="Arial"/>
                <a:sym typeface="Arial"/>
              </a:rPr>
              <a:t> de </a:t>
            </a:r>
            <a:r>
              <a:rPr lang="en-US" sz="2500" b="1" dirty="0" err="1" smtClean="0">
                <a:latin typeface="Agency FB" pitchFamily="34" charset="0"/>
                <a:ea typeface="Arial"/>
                <a:cs typeface="Arial"/>
                <a:sym typeface="Arial"/>
              </a:rPr>
              <a:t>kamçılayıp</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çalışma</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azminizi</a:t>
            </a:r>
            <a:r>
              <a:rPr lang="en-US" sz="2500" b="1" dirty="0" smtClean="0">
                <a:latin typeface="Agency FB" pitchFamily="34" charset="0"/>
                <a:ea typeface="Arial"/>
                <a:cs typeface="Arial"/>
                <a:sym typeface="Arial"/>
              </a:rPr>
              <a:t> </a:t>
            </a:r>
            <a:r>
              <a:rPr lang="en-US" sz="2500" b="1" dirty="0" err="1" smtClean="0">
                <a:latin typeface="Agency FB" pitchFamily="34" charset="0"/>
                <a:ea typeface="Arial"/>
                <a:cs typeface="Arial"/>
                <a:sym typeface="Arial"/>
              </a:rPr>
              <a:t>artıracaktır</a:t>
            </a:r>
            <a:r>
              <a:rPr lang="en-US" sz="2500" b="1" dirty="0" smtClean="0">
                <a:latin typeface="Agency FB" pitchFamily="34" charset="0"/>
                <a:ea typeface="Arial"/>
                <a:cs typeface="Arial"/>
                <a:sym typeface="Arial"/>
              </a:rPr>
              <a:t>.</a:t>
            </a:r>
          </a:p>
          <a:p>
            <a:pPr algn="ctr"/>
            <a:endParaRPr lang="tr-TR" sz="2500" b="1" dirty="0">
              <a:latin typeface="Agency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ST ÇÖZME BECERİSİ ile ilgili görsel sonucu"/>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3910" y="620688"/>
            <a:ext cx="8330326" cy="5976664"/>
          </a:xfrm>
          <a:prstGeom prst="rect">
            <a:avLst/>
          </a:prstGeom>
          <a:noFill/>
          <a:extLst>
            <a:ext uri="{909E8E84-426E-40DD-AFC4-6F175D3DCCD1}">
              <a14:hiddenFill xmlns:a14="http://schemas.microsoft.com/office/drawing/2010/main" xmlns="">
                <a:solidFill>
                  <a:srgbClr val="FFFFFF"/>
                </a:solidFill>
              </a14:hiddenFill>
            </a:ext>
          </a:extLst>
        </p:spPr>
      </p:pic>
      <p:sp>
        <p:nvSpPr>
          <p:cNvPr id="11266" name="Rectangle 4"/>
          <p:cNvSpPr>
            <a:spLocks noGrp="1" noChangeArrowheads="1"/>
          </p:cNvSpPr>
          <p:nvPr>
            <p:ph type="ctrTitle"/>
          </p:nvPr>
        </p:nvSpPr>
        <p:spPr bwMode="auto">
          <a:xfrm>
            <a:off x="2878718" y="4263305"/>
            <a:ext cx="6622504" cy="2594719"/>
          </a:xfrm>
        </p:spPr>
        <p:txBody>
          <a:bodyPr wrap="square" numCol="1" anchorCtr="0" compatLnSpc="1">
            <a:prstTxWarp prst="textNoShape">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tr-TR" altLang="tr-TR" sz="5400" b="1" dirty="0" smtClean="0">
                <a:ln w="11430"/>
                <a:solidFill>
                  <a:srgbClr val="7030A0"/>
                </a:solidFill>
                <a:effectLst>
                  <a:outerShdw blurRad="80000" dist="40000" dir="5040000" algn="tl">
                    <a:srgbClr val="000000">
                      <a:alpha val="30000"/>
                    </a:srgbClr>
                  </a:outerShdw>
                </a:effectLst>
                <a:latin typeface="Gungsuh" panose="02030600000101010101" pitchFamily="18" charset="-127"/>
                <a:ea typeface="Gungsuh" panose="02030600000101010101" pitchFamily="18" charset="-127"/>
              </a:rPr>
              <a:t>TEST ÇÖZME BECERİSİ</a:t>
            </a:r>
          </a:p>
        </p:txBody>
      </p:sp>
      <p:sp>
        <p:nvSpPr>
          <p:cNvPr id="11267" name="AutoShape 5" descr="data:image/jpeg;base64,/9j/4AAQSkZJRgABAQAAAQABAAD/2wBDAAkGBwgHBgkIBwgKCgkLDRYPDQwMDRsUFRAWIB0iIiAdHx8kKDQsJCYxJx8fLT0tMTU3Ojo6Iys/RD84QzQ5Ojf/2wBDAQoKCg0MDRoPDxo3JR8lNzc3Nzc3Nzc3Nzc3Nzc3Nzc3Nzc3Nzc3Nzc3Nzc3Nzc3Nzc3Nzc3Nzc3Nzc3Nzc3Nzf/wAARCABkAIUDASIAAhEBAxEB/8QAHAAAAQUBAQEAAAAAAAAAAAAABgADBAUHAgEI/8QAOhAAAgEDAgQEAwYEBQUAAAAAAQIDAAQRBSEGEjFBEyJRYRRxgQcyUpGhsSNCwdEVcuHw8SWCkqKy/8QAGgEAAwEBAQEAAAAAAAAAAAAAAgMEAQAFBv/EACMRAAICAgMBAAIDAQAAAAAAAAABAhEDIQQSMUEyUQUiYSP/2gAMAwEAAhEDEQA/ANObh64jUmK7V27B1x+u9Q0hvUvEtpoXTmP3+q49iKLl6VA1GbDCMH3Nebl4WKuy0MhcnQ5EyQxgLso2yT1rye6ES5JrJvthgnUWV5BJIvkPKATyiRGDKcdM7/pRvPqC3uk297CwKXEKyqR6MoP9ab+ME0ULArVg5xxcvBcJqtjIVKELcIG2K/j+nf2+VeabxLMyriUMT2Db1Sa7enEiMdmBBB7g0JaNqLAGJjvGxXA2JqaTb2i6MV1o2W14mPRm39x0q1g1+NwPMu/vWTw3rYGVff8AG9W1lfrFMWK87gYAzhB779+30ro5ZIXPDB/DQ9RuIL/TbiIFQ7qQjEdDjY/nQhxLrun3GnRTyReBGihpEjGH8TbK7em+fnXT6uskR5jGOUZICAZPpkCs4168ml4lhtnIWDwzIiAklm69vf8AamKTmJ6KA/NaXN2XuriYwWz4KRzHBx2wO/12oN16C5S8a2VnkVBz5wTk4Od/lV3q99JNdMBLnwgMb/d9NvpQrc6ldTTYeViq579adhTbsDJVENpXQ8jKVZAV6YIrqKVuZQXz0xk/pXYlUsQ4Mjk5JJzmn1uZlj5YljQZ/ljA/M9TVLEJMZmf+EUbJwTyZ/CajEBM/wAwPQin57iV8CSQu2d+ZelR2XkOc7VqMZxg0q8pVou0fcBIVSfSh+9nLTEjuavbk4hf5UNS4MmT61LyH8KeMvWUf2g2fxfCksuMtbyLIPkfKf3qBwVcNecDWycwL2jvbnHYKfL/AOpWjK4tUv8ASbu0O/jQsn1I2/Ws8+yuU51vS3GD5LhQeud0b/5WuS7YmUp+/wCFFxNIVZgev70GWs3h3svvg0a8dxiC5Odl3OTQNptjeapds1kqNzHA53C7fWk44WmU9kkgjtLgcyEHAJAohtrcXLsxASMDqWwPfequy4P4kXlK6fHOuN/DuEP9RRJaWXwcS2+o24S4VlLKWPl77jOM4oJY2vQJzXxjdwVZVtbUAkrzE7jI7ULaxe/A30d7apE3k8KSOVBjl2yv1x71eahd/AyzGRnYMuEygGfYbdqDtXthLBLcSSImScczjYewHU1sEkxEnYxq9x8VA0tuirk7ogwAcdh6dd/22FDDJ5mJLc2+SRsKsIbsGZLdPN5QpbH3iKdvNNaM823K3YnpVUX0dMW49laK4srRhVRRIq45lH3t+/vTDswJwTj1PU1JFrIH8hbmAzkDNMyxxocO+CB90etNTQqSdDDNkbfWvG9+tJn8xCrgelc96IXZxSpUqIUfcEq88bL6ihi8AjYg9qKqoZ7Rp9SZADyruTU2eNq0U8eVXY3p5lJBRSazixU6F9rBhI5Vumkhx7OOdf1UVsMMccEeNgB1NY99q9zDZ8WWWpWkgeSJI52Cdcxvk/mNq3FClTfo2GTvJpIgfaraySXtvCq8okyWwPTH96FNN0+WzcPDnIPfvWucc6fHqfwWo2WJYcEOV3xzYKn5VQW2gyMd12+VKimtIasia2MaPrXgFfiA6468pz/v8qf1i1tNWm+Mg1WWKZlCsVyCcdM74FTjw6cY5CTjJx2pldMEDAMBzdQCQNqOUZVsFSg3QIavodxZsJ5tQnnh3O8hK/LlNAlzetLcMHyxLHr19sVqPE2oQwWklirLJLKOXkBHlHrWeQxWdjravq0bvajZ1Q4JB7g0MKtnSTHtC0S8uJDqDQFLeKUIzEdXIzgD9c0TzaXzeJGygsNuU1K0zV9IsrG6TQxI0M8gdjLJznmAx8u9dWVw1zzmRTzHdTmlZHcg4LVgjqFg6E5Rww2IGwIocvVCsVKgH0IrS9StGEZBDFs77UG63aBW5mjBPWmYp72DOFoGgpZsCnvAUfeO/tXn3DXLyk96p2/CakvRtwufKNqVeE5pUYpvZ9vMwVcscChfW+JIrZmjtiC56mveI9WdJZLeLomx+eKCJ5VnDMGyw2YelQ58zb6xKsGBV2kS7/Wb66J5pW5fQHag3iPmuEeQ7yRZb5juPyq/tZebxVPWMg/Q/wDFQ7yCK8EqMQjspAYevvSYSakmWLS0Ef2WqL3hQGa480btCELZ2Xaj6ysoHgUlAGxuKxLgzUJNE0yJJmBk5mcx5/nPXNajwHr760l6JoxG1u67g7EN/wAVZjmu7SJORjko9wiksIW3xg+ooL4u4JuNXvra4tdUltIoUZZEiXzPk5yGPSj/ACvrTUyo6MObqpql1JUyOE+srMB4us7PhjSfiYlkmu7qTkgVzzHH4m+hHTuaEbjSNVudHW9u7V3jDEFwRn3I9fT02+taT9sOkyodIulZfh4f4MjfgORhs+mBn/tqr4ms5JdY0rhfRnV2uY1IcY5UUgnAx2VVJI+XrU/RRekVqVq2wP4SsEdbj4e48Unl5k5CpQb9Qf6UURmOIeG7BSMjNXWm8LxcOcSW1jbMZkvrOSWTxDll5CvmHoDzVMvdMjhnZZYQP8y/vQZINuxmOcevUrFuhNGLedT4jL5Wzs1D+uWK8hBXMgGMdcCijU7HNtzJhOUZyBvj2qp+IRovCvlKSYwCe9Lqhhmmp2LW79iKq3GDWhcQWMcxJjIKDrtig69snVyAMDtnvVGOfxk2XHfhWjpSp8wMFG2aVM7ISoM+nNZRX1e4aN1cOxU8rZAYf1BBFCl4vw18so+4Tyv8j/Y0bcb2l1bR/H6dZmdV80qQgc2fXHf96zi+1qzubfxefw+cYZHGGQ9wR2qPJjqRZhkpRRZHkinYnZXXlY+np/v3qBdxHxsxt36VWHXIpYcSEeJ0OOh9xT1tfsY/MecL909x7e9AoFCZ4NPS4mMa+VufHc8ue+2/eta01dH4Y0yVOS5kMLolxKtlK7OxGQcKpJG/UZArIbXiCzstZgu5mkWSCVW8ikEAHc59MZzW/RXAMYPerMMKVkfLlJ0r0NLfwsUxDc4d2XmNu4wQM5ORsD2PTtQ0nEMF/qeo20019afCoGjiSHBZOUEkgqcsTkY9B3oguPiLgEI3Lt0UVRalwjJqFwl2JzDdIOVZkwDy+hHcUyV1okgo/TnVtQ0a9sJ7XUvFeJhGGYQMchvusANxg9fTG+1Y/odjNLqM8/D+ovYLHPLbwXLQl+ZRknoDy5UD9utanc8C6reqYLjWUigbZzBDyuw9M9qkW/AY0+0S20+aJIUHlXlP+80DTluh0ZxjpMDeHbDS9IafUb/WP8Q1KaBWe5uEdAsbEjlXI2GcZGfyqyur0ogjhYzRRAr4TyGQEjG+Tk5xtn+1TrvQb6EkMoYDuO9VvwaxOztCokYcrNyjPtn2rdnKivnvzbI72yGWNd3gY7jHp/rXMM1jqNuLqJQwcY8w3WoutB0mCrF5yP5e9Dtvqo0+/MMw8KOU7NjA5v8AWgcVId3aLfUrC2KHwy0Z7ANsaHNRs4o4nPMznGckDriitJ7WccsyBXPvsaj3un27x/w4jzAbZOc0tQdmvIjNZV5Wwm+2aVWV1ObGT4e4YI6bDCjde1KmpAdkatYcba/o1m9zYNDxToyDdwTFdW3tKuDjbvjG3UUNa1xdwfxLN497pV1Y3DHztCy+b89qGIJJ7S4W5s5pIJ0+7LExVgPTI7e1P3V/Z6kP+vaak0h63lniGf3LDHI5+YB96THKpKmKjNJ20EOnHgVY9xdysd+aVyMf+GBVrAvBrMDHMyj8JkYD9RWay6HDIS+katbuNiIbthbyg/h8x5GPyam5NL1613k067ZfxJGXX81yKLrL4xyywfujXdQi4b1K2gh+ISJYeYIUdRs2MjcdNhRVDxZZxRqoeJgoAyJRvXzl8TdQnEkc8Z9GUipUN5ftvHHM/wDlQmsbyrwbWKa9PoZuPLaPZBEPzNTdL41s7luW4woz99NwPmOtYLptnxJqCu1rpt06IvMSy8gI9ubGT7CoH+M3EMpVw8ciHBByrKfQ0CyZr/Zj4+Jqj6wguIbiMSQSJIh6MpyKcr5l0njrULBw0Vw2f82D+Y6/WtC4f+1pJCkepRqR0LDyn+37VRHMn7omnxJr8dmnXaQkHnx+dUWoadbyI7JJuqk4PeurfUbDWB4ljdAs3VCcEfSg7iPihtL1SW15A3g48vPjmOM70yc0o2ZhwynKirvNd0diHxM8ijKkMMD26VTazZ6Hq6MZjNEXGSEZQAfXcdaj+Nol5fPJPpjoXPMRFcOqgn2Bpq9bSo4ysNrOnuZ2OPzqNzl+z0JY4LVEPms7GJoIrm4mSNcgyAMdvcYqvl1jUVTwopshhtyjJA/L+teSy2nilEaRM7ZJB/tUKLlWQgSIWB2ztRKT+i5QivB638MKWaJudj5nmAZmPvnp8qVMXWoSJKVX5nHSlRWxfWJLboDTUoGR7ilSqGJGyLIoFNwSy2knPaSPA3XMTFf2pUqqici2s+K9bjJX4+Vwo6M53/WirTNd1GaIM1xIM9g7f3pUq87mRS8R6XG2i3iv7knmaQsR+Ik0G/aVawh7XUFXluJsrIR0bHQn37UqVR/xza5S/wBspzr/AJgRzH1rtZWU7GlSr6RoiTZZ6drWoWLB7e5cYOcE5FHNo54ma0fVQHldkQyLs3KTjGfrSpUt+jv0y2n4e0tbeQR2ojKMQpR2B29Tnf65oJ1F3gmMSsSoOPNvmlSrn4Y3/Ypbtjz8vao0zFYgwO5pUq2PgufpCZec5JOaVKlT0SS9P//Z"/>
          <p:cNvSpPr>
            <a:spLocks noChangeAspect="1" noChangeArrowheads="1"/>
          </p:cNvSpPr>
          <p:nvPr/>
        </p:nvSpPr>
        <p:spPr bwMode="auto">
          <a:xfrm>
            <a:off x="80963" y="-411163"/>
            <a:ext cx="1143000"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tr-TR" altLang="tr-T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TotalTime>
  <Words>1043</Words>
  <Application>Microsoft Office PowerPoint</Application>
  <PresentationFormat>Ekran Gösterisi (4:3)</PresentationFormat>
  <Paragraphs>215</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SInav Stratejİlerİ</vt:lpstr>
      <vt:lpstr>Öncelikle Hedefinizi Belirleyin</vt:lpstr>
      <vt:lpstr>4 Temel Çalışma Prensibi</vt:lpstr>
      <vt:lpstr>Öncelikle Düzenli Beslenin</vt:lpstr>
      <vt:lpstr>Slayt 5</vt:lpstr>
      <vt:lpstr>Slayt 6</vt:lpstr>
      <vt:lpstr>Slayt 7</vt:lpstr>
      <vt:lpstr>Slayt 8</vt:lpstr>
      <vt:lpstr>TEST ÇÖZME BECERİSİ</vt:lpstr>
      <vt:lpstr>Slayt 10</vt:lpstr>
      <vt:lpstr>1</vt:lpstr>
      <vt:lpstr>2</vt:lpstr>
      <vt:lpstr>3</vt:lpstr>
      <vt:lpstr>4</vt:lpstr>
      <vt:lpstr>5</vt:lpstr>
      <vt:lpstr>6</vt:lpstr>
      <vt:lpstr>7</vt:lpstr>
      <vt:lpstr>8</vt:lpstr>
      <vt:lpstr>9</vt:lpstr>
      <vt:lpstr>  altı çizili, koyu puntoyla yazılmış, "tırnak içinde“, değildir, olamaz, her zaman,  hiç bir zaman, bütün, zaman zaman, yoktur, vardır, birbirinden farklı, birbirine benzer, eşdeğer, birden fazla, ayrı ayrı, iç içe,  yan yana, ikisi bir arada, ana düşünce,  yan düşünce, benzer düşünce ,  asla, genellikle, çoğu vb. </vt:lpstr>
      <vt:lpstr>Sorular okunurken başka bir şey düşünülmemelisiniz!   Konu dışı düşünceleri düşünmek için kendinize başka zaman  ayırmalı ve o konuyu, o zamanda düşüneceğiniz yönünde kendinize telkinde bulunmalısınız. </vt:lpstr>
      <vt:lpstr>Kafa hep aynı seviyede tutulmalıdır.   İleri geri sallanılmamalıdır.  Dik oturulmalıdır.  Sağa -sola veya öne fazla  eğilmemelidir.   Bu durumlar gözün çok çabuk  yorulmasına ve satırlar arasında kaymalara neden olabilir. </vt:lpstr>
      <vt:lpstr>Okuma yapılırken gözler zaman zaman dinlendirilmek için gözlerinizi ara sıra açıp kapatmalı ve ara sıra kaldırıp uzak cisimlere bakmalısınız.    Bu arada kan dolaşımını hızlandıracak teknikler (elleri sallamak, boynu hareket ettirmek vb.) kullanılmalıdır. </vt:lpstr>
      <vt:lpstr>Okuma amacınızın olması okuma hızınızı arttıracaktır.   Ne okuduğunuzu,  niçin okuduğunuzu, ne bulmak istediğinizi   bilerek okumak!   Yani tam bir konsantrasyon!</vt:lpstr>
      <vt:lpstr>14</vt:lpstr>
      <vt:lpstr>Slayt 26</vt:lpstr>
      <vt:lpstr> Cevap şıklarını elerken eğer 2 şıkka indirgeyebilmişseniz bunlardan birisini seçmenizde hiçbir sakınca yoktur.   Ancak 2’den fazla şık cevap olabilecek nitelikteyse bu soruyu cevaplandırmamanız, en azından sınavın sonlarına doğru tekrar  soruya dönmek üzere boş bırakmanız daha uygun olacaktır.  2 cevap da birbirine benziyorsa, cevap, büyük ihtimalle ikisi de değildir. 2 şık birbirinin zıttaysa, bunlardan biri doğrudur. </vt:lpstr>
      <vt:lpstr>     UNUTMAYIN Kİ,  Her yanlış cevap hem kendini hem de doğru cevaplarınızı götürmektedir.  Bu da netlerinizin düşmesine neden olmaktadır.   Her soru, her net önemlidir. Bir net sizi en az 20 000 kişinin  üstüne de çıkarabilir, altına da düşürebilir.</vt:lpstr>
      <vt:lpstr>Slayt 29</vt:lpstr>
      <vt:lpstr>17</vt:lpstr>
      <vt:lpstr>18</vt:lpstr>
      <vt:lpstr>   Bazı sorular size çok kolay gelir  ve cevabın böyle kolay bir şık olamayacağını düşünürsünüz.   Oysa kolay soru sormak da bu işin tekniğinin bir parçasıdır.  Çok kolay sorular %10  Kolay sorular     %20  Normal sorular %40  Zor sorular  %20 Çok zor sorular %10 </vt:lpstr>
      <vt:lpstr>20</vt:lpstr>
      <vt:lpstr>Slayt 34</vt:lpstr>
      <vt:lpstr>22</vt:lpstr>
      <vt:lpstr>23</vt:lpstr>
      <vt:lpstr>24</vt:lpstr>
      <vt:lpstr>25</vt:lpstr>
      <vt:lpstr>26</vt:lpstr>
      <vt:lpstr> Soruyu kitapçık üzerinde çözmüş olmak o soruyla olan işinizin bittiği anlamına gelmez. Soruyu doğru çözmek kadar optik forma doğru kodlamak da önemlidir.  Kodlama her sorudan sonra yapılmalıdır. Bu asla bir zaman kaybı değildir. Çünkü Kodlama için geçen süre bir ölçüde dinlenme sürenizdir.   Zaman kazanacağım diye kodlamayı sona bırakmak sınav sonrası yorgunluk ve dikkat dağılmasının fazlalığı sebebiyle hatalı veya eksik kodlama riskini artırır, kaydırma yapmanıza yol açar. Her yıl % 1 adayın kaydırma hataları nedeniyle mağdur olduğunu unutmayınız.   Ayrıca sınavın ilerleyen diliminde boş bir cevap kağıdı görmek yerine dolu bir cevap kağıdı görmek kendinize olan güveni sağlamanıza yardım eder.  Kodlama yaparken soru numarasını  kontrol etmeyi de unutmayın!     </vt:lpstr>
      <vt:lpstr>28</vt:lpstr>
      <vt:lpstr>TURLAMA TEKNİĞİ</vt:lpstr>
      <vt:lpstr>29</vt:lpstr>
      <vt:lpstr>Benim Afrikam</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ÇÖZME TEKNİKLERİ</dc:title>
  <dc:creator>User</dc:creator>
  <cp:lastModifiedBy>USER</cp:lastModifiedBy>
  <cp:revision>101</cp:revision>
  <dcterms:created xsi:type="dcterms:W3CDTF">2007-03-14T13:29:09Z</dcterms:created>
  <dcterms:modified xsi:type="dcterms:W3CDTF">2021-09-15T00:30:19Z</dcterms:modified>
</cp:coreProperties>
</file>