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63" r:id="rId5"/>
    <p:sldId id="285" r:id="rId6"/>
    <p:sldId id="286" r:id="rId7"/>
    <p:sldId id="287" r:id="rId8"/>
    <p:sldId id="288" r:id="rId9"/>
    <p:sldId id="289" r:id="rId10"/>
    <p:sldId id="264" r:id="rId11"/>
    <p:sldId id="321" r:id="rId12"/>
    <p:sldId id="302" r:id="rId13"/>
    <p:sldId id="303" r:id="rId14"/>
    <p:sldId id="304" r:id="rId15"/>
    <p:sldId id="305" r:id="rId16"/>
    <p:sldId id="322" r:id="rId17"/>
    <p:sldId id="258" r:id="rId18"/>
    <p:sldId id="274" r:id="rId19"/>
    <p:sldId id="323" r:id="rId20"/>
    <p:sldId id="275" r:id="rId21"/>
    <p:sldId id="277" r:id="rId22"/>
    <p:sldId id="324" r:id="rId23"/>
    <p:sldId id="325" r:id="rId24"/>
    <p:sldId id="326" r:id="rId25"/>
    <p:sldId id="259" r:id="rId26"/>
    <p:sldId id="290" r:id="rId27"/>
    <p:sldId id="291" r:id="rId28"/>
    <p:sldId id="292" r:id="rId29"/>
    <p:sldId id="293" r:id="rId30"/>
    <p:sldId id="294" r:id="rId31"/>
    <p:sldId id="295" r:id="rId32"/>
    <p:sldId id="296" r:id="rId33"/>
    <p:sldId id="297" r:id="rId34"/>
    <p:sldId id="327" r:id="rId35"/>
    <p:sldId id="260" r:id="rId36"/>
    <p:sldId id="298" r:id="rId37"/>
    <p:sldId id="299" r:id="rId38"/>
    <p:sldId id="300" r:id="rId39"/>
    <p:sldId id="301" r:id="rId40"/>
    <p:sldId id="273" r:id="rId41"/>
    <p:sldId id="328" r:id="rId42"/>
    <p:sldId id="306" r:id="rId43"/>
    <p:sldId id="309" r:id="rId44"/>
    <p:sldId id="329" r:id="rId45"/>
    <p:sldId id="315" r:id="rId46"/>
    <p:sldId id="316" r:id="rId47"/>
    <p:sldId id="330" r:id="rId48"/>
    <p:sldId id="262" r:id="rId49"/>
    <p:sldId id="269" r:id="rId50"/>
    <p:sldId id="331" r:id="rId51"/>
    <p:sldId id="310" r:id="rId52"/>
    <p:sldId id="318" r:id="rId53"/>
    <p:sldId id="319" r:id="rId54"/>
    <p:sldId id="320" r:id="rId55"/>
    <p:sldId id="311" r:id="rId56"/>
    <p:sldId id="312" r:id="rId57"/>
    <p:sldId id="270"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15.09.2021</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15.09.2021</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15.09.2021</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15.09.2021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15.09.2021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15.09.2021</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15.09.2021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15.09.2021</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15.09.2021</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15.09.2021</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1500174"/>
            <a:ext cx="8786842" cy="4572032"/>
          </a:xfrm>
        </p:spPr>
        <p:txBody>
          <a:bodyPr>
            <a:noAutofit/>
          </a:bodyPr>
          <a:lstStyle/>
          <a:p>
            <a:pPr algn="ctr"/>
            <a:r>
              <a:rPr lang="tr-TR" sz="4000" dirty="0" smtClean="0">
                <a:solidFill>
                  <a:srgbClr val="C00000"/>
                </a:solidFill>
                <a:latin typeface="Comic Sans MS" pitchFamily="66" charset="0"/>
              </a:rPr>
              <a:t>HANGİ</a:t>
            </a:r>
            <a:r>
              <a:rPr lang="tr-TR" sz="4000" dirty="0" smtClean="0">
                <a:solidFill>
                  <a:schemeClr val="tx1">
                    <a:lumMod val="95000"/>
                    <a:lumOff val="5000"/>
                  </a:schemeClr>
                </a:solidFill>
                <a:latin typeface="Comic Sans MS" pitchFamily="66" charset="0"/>
              </a:rPr>
              <a:t> </a:t>
            </a:r>
            <a:r>
              <a:rPr lang="tr-TR" sz="4000" dirty="0" smtClean="0">
                <a:solidFill>
                  <a:srgbClr val="7030A0"/>
                </a:solidFill>
                <a:latin typeface="Comic Sans MS" pitchFamily="66" charset="0"/>
              </a:rPr>
              <a:t>DERSE </a:t>
            </a:r>
            <a:r>
              <a:rPr lang="tr-TR" sz="4000" dirty="0" smtClean="0">
                <a:solidFill>
                  <a:srgbClr val="00B050"/>
                </a:solidFill>
                <a:latin typeface="Comic Sans MS" pitchFamily="66" charset="0"/>
              </a:rPr>
              <a:t>NASIL </a:t>
            </a:r>
            <a:r>
              <a:rPr lang="tr-TR" sz="4000" dirty="0" smtClean="0">
                <a:solidFill>
                  <a:srgbClr val="FFC000"/>
                </a:solidFill>
                <a:latin typeface="Comic Sans MS" pitchFamily="66" charset="0"/>
              </a:rPr>
              <a:t>ÇALIŞILMALI?</a:t>
            </a:r>
            <a:endParaRPr lang="tr-TR" sz="4000" dirty="0">
              <a:solidFill>
                <a:srgbClr val="FFC000"/>
              </a:solidFill>
              <a:latin typeface="Comic Sans MS" pitchFamily="66" charset="0"/>
            </a:endParaRPr>
          </a:p>
        </p:txBody>
      </p:sp>
      <p:pic>
        <p:nvPicPr>
          <p:cNvPr id="5122" name="Picture 2" descr="C:\Users\USER\Desktop\matematik-bilmeyen-giremez-326714-5.jpg"/>
          <p:cNvPicPr>
            <a:picLocks noChangeAspect="1" noChangeArrowheads="1"/>
          </p:cNvPicPr>
          <p:nvPr/>
        </p:nvPicPr>
        <p:blipFill>
          <a:blip r:embed="rId2"/>
          <a:srcRect/>
          <a:stretch>
            <a:fillRect/>
          </a:stretch>
        </p:blipFill>
        <p:spPr bwMode="auto">
          <a:xfrm>
            <a:off x="1714480" y="347665"/>
            <a:ext cx="5857916" cy="3438525"/>
          </a:xfrm>
          <a:prstGeom prst="rect">
            <a:avLst/>
          </a:prstGeom>
          <a:noFill/>
        </p:spPr>
      </p:pic>
      <p:pic>
        <p:nvPicPr>
          <p:cNvPr id="4" name="3 Resim" descr="ram amblem.jpg"/>
          <p:cNvPicPr>
            <a:picLocks noChangeAspect="1"/>
          </p:cNvPicPr>
          <p:nvPr/>
        </p:nvPicPr>
        <p:blipFill>
          <a:blip r:embed="rId3" cstate="print"/>
          <a:stretch>
            <a:fillRect/>
          </a:stretch>
        </p:blipFill>
        <p:spPr>
          <a:xfrm>
            <a:off x="0" y="857232"/>
            <a:ext cx="1714480" cy="2071678"/>
          </a:xfrm>
          <a:prstGeom prst="rect">
            <a:avLst/>
          </a:prstGeom>
        </p:spPr>
      </p:pic>
      <p:pic>
        <p:nvPicPr>
          <p:cNvPr id="5" name="4 Resim" descr="Resim1.png"/>
          <p:cNvPicPr>
            <a:picLocks noChangeAspect="1"/>
          </p:cNvPicPr>
          <p:nvPr/>
        </p:nvPicPr>
        <p:blipFill>
          <a:blip r:embed="rId4"/>
          <a:stretch>
            <a:fillRect/>
          </a:stretch>
        </p:blipFill>
        <p:spPr>
          <a:xfrm>
            <a:off x="7643834" y="928669"/>
            <a:ext cx="1500198" cy="2000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8715404" cy="6858000"/>
          </a:xfrm>
        </p:spPr>
        <p:txBody>
          <a:bodyPr>
            <a:normAutofit/>
          </a:bodyPr>
          <a:lstStyle/>
          <a:p>
            <a:pPr algn="ctr">
              <a:buNone/>
            </a:pPr>
            <a:r>
              <a:rPr lang="tr-TR" sz="3600" dirty="0" smtClean="0">
                <a:latin typeface="Agency FB" pitchFamily="34" charset="0"/>
              </a:rPr>
              <a:t>	</a:t>
            </a:r>
          </a:p>
          <a:p>
            <a:pPr algn="ctr">
              <a:buNone/>
            </a:pPr>
            <a:endParaRPr lang="tr-TR" sz="3600" dirty="0" smtClean="0">
              <a:latin typeface="Agency FB" pitchFamily="34" charset="0"/>
            </a:endParaRPr>
          </a:p>
          <a:p>
            <a:pPr algn="ctr">
              <a:buNone/>
            </a:pPr>
            <a:r>
              <a:rPr lang="tr-TR" sz="3600" dirty="0" smtClean="0">
                <a:latin typeface="Agency FB" pitchFamily="34" charset="0"/>
              </a:rPr>
              <a:t>Kareköklü </a:t>
            </a:r>
            <a:r>
              <a:rPr lang="tr-TR" sz="3600" dirty="0" smtClean="0">
                <a:latin typeface="Agency FB" pitchFamily="34" charset="0"/>
              </a:rPr>
              <a:t>sayılarda daha hızlı ve pratik olmak için 1'den 20'ye kadar olan sayıların karelerini öğrenmelisiniz. Bu işlemler tam kare ve tam kare olmayan işlemlerde işinize yarayacaktır</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Konu </a:t>
            </a:r>
            <a:r>
              <a:rPr lang="tr-TR" sz="3600" dirty="0" smtClean="0">
                <a:latin typeface="Agency FB" pitchFamily="34" charset="0"/>
              </a:rPr>
              <a:t>tekrarları yaparken her konu bitiminde çıkardığınız sorularla kendinizi kontrol edip konuyu anlayıp anlamadığınızla ilgili çok net bilgi sahibi olabilirsiniz.</a:t>
            </a:r>
            <a:br>
              <a:rPr lang="tr-TR" sz="3600" dirty="0" smtClean="0">
                <a:latin typeface="Agency FB" pitchFamily="34" charset="0"/>
              </a:rPr>
            </a:b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76300" y="1071554"/>
            <a:ext cx="7467600" cy="1143000"/>
          </a:xfrm>
        </p:spPr>
        <p:txBody>
          <a:bodyPr>
            <a:noAutofit/>
          </a:bodyPr>
          <a:lstStyle/>
          <a:p>
            <a:pPr algn="ctr"/>
            <a:r>
              <a:rPr lang="tr-TR" sz="7200" b="1" dirty="0" smtClean="0">
                <a:solidFill>
                  <a:srgbClr val="002060"/>
                </a:solidFill>
                <a:latin typeface="Snap ITC" pitchFamily="82" charset="0"/>
              </a:rPr>
              <a:t>GEOMETRİ</a:t>
            </a:r>
            <a:endParaRPr lang="tr-TR" sz="7200" b="1" dirty="0">
              <a:solidFill>
                <a:srgbClr val="002060"/>
              </a:solidFill>
              <a:latin typeface="Snap ITC" pitchFamily="82" charset="0"/>
            </a:endParaRPr>
          </a:p>
        </p:txBody>
      </p:sp>
      <p:pic>
        <p:nvPicPr>
          <p:cNvPr id="5" name="Picture 2" descr="C:\Users\USER\Desktop\geometri.jpg"/>
          <p:cNvPicPr>
            <a:picLocks noChangeAspect="1" noChangeArrowheads="1"/>
          </p:cNvPicPr>
          <p:nvPr/>
        </p:nvPicPr>
        <p:blipFill>
          <a:blip r:embed="rId2"/>
          <a:srcRect/>
          <a:stretch>
            <a:fillRect/>
          </a:stretch>
        </p:blipFill>
        <p:spPr bwMode="auto">
          <a:xfrm>
            <a:off x="1928794" y="2857496"/>
            <a:ext cx="4929222" cy="279863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142984"/>
            <a:ext cx="8715404" cy="4873752"/>
          </a:xfrm>
        </p:spPr>
        <p:txBody>
          <a:bodyPr>
            <a:noAutofit/>
          </a:bodyPr>
          <a:lstStyle/>
          <a:p>
            <a:pPr algn="ctr">
              <a:buNone/>
            </a:pPr>
            <a:r>
              <a:rPr lang="tr-TR" sz="3600" dirty="0" smtClean="0">
                <a:latin typeface="Agency FB" pitchFamily="34" charset="0"/>
              </a:rPr>
              <a:t>	Önce </a:t>
            </a:r>
            <a:r>
              <a:rPr lang="tr-TR" sz="3600" dirty="0" smtClean="0">
                <a:latin typeface="Agency FB" pitchFamily="34" charset="0"/>
              </a:rPr>
              <a:t>bilgi eksikliği tamamlanmalıdır. Konuyla ilgili tanımlar ve kurallar öğrenilmelidir. </a:t>
            </a:r>
            <a:br>
              <a:rPr lang="tr-TR" sz="3600" dirty="0" smtClean="0">
                <a:latin typeface="Agency FB" pitchFamily="34" charset="0"/>
              </a:rPr>
            </a:br>
            <a:r>
              <a:rPr lang="tr-TR" sz="3600" dirty="0" smtClean="0">
                <a:latin typeface="Agency FB" pitchFamily="34" charset="0"/>
              </a:rPr>
              <a:t/>
            </a:r>
            <a:br>
              <a:rPr lang="tr-TR" sz="3600" dirty="0" smtClean="0">
                <a:latin typeface="Agency FB" pitchFamily="34" charset="0"/>
              </a:rPr>
            </a:br>
            <a:r>
              <a:rPr lang="tr-TR" sz="3600" dirty="0" smtClean="0">
                <a:latin typeface="Agency FB" pitchFamily="34" charset="0"/>
              </a:rPr>
              <a:t>Bol soru çözülürken hız ve pratik arttırılmalıdır. </a:t>
            </a:r>
            <a:br>
              <a:rPr lang="tr-TR" sz="3600" dirty="0" smtClean="0">
                <a:latin typeface="Agency FB" pitchFamily="34" charset="0"/>
              </a:rPr>
            </a:br>
            <a:r>
              <a:rPr lang="tr-TR" sz="3600" dirty="0" smtClean="0">
                <a:latin typeface="Agency FB" pitchFamily="34" charset="0"/>
              </a:rPr>
              <a:t/>
            </a:r>
            <a:br>
              <a:rPr lang="tr-TR" sz="3600" dirty="0" smtClean="0">
                <a:latin typeface="Agency FB" pitchFamily="34" charset="0"/>
              </a:rPr>
            </a:br>
            <a:r>
              <a:rPr lang="tr-TR" sz="3600" dirty="0" smtClean="0">
                <a:latin typeface="Agency FB" pitchFamily="34" charset="0"/>
              </a:rPr>
              <a:t>Geometri dersi çalışırken öğrenci sabırlı olmalıdır. </a:t>
            </a:r>
            <a:br>
              <a:rPr lang="tr-TR" sz="3600" dirty="0" smtClean="0">
                <a:latin typeface="Agency FB" pitchFamily="34" charset="0"/>
              </a:rPr>
            </a:br>
            <a:r>
              <a:rPr lang="tr-TR" sz="3600" dirty="0" smtClean="0">
                <a:latin typeface="Agency FB" pitchFamily="34" charset="0"/>
              </a:rPr>
              <a:t/>
            </a:r>
            <a:br>
              <a:rPr lang="tr-TR" sz="3600" dirty="0" smtClean="0">
                <a:latin typeface="Agency FB" pitchFamily="34" charset="0"/>
              </a:rPr>
            </a:br>
            <a:r>
              <a:rPr lang="tr-TR" sz="3600" dirty="0" smtClean="0">
                <a:latin typeface="Agency FB" pitchFamily="34" charset="0"/>
              </a:rPr>
              <a:t>Geometri dersindeki örnekler basitten zora doğru çözülmelidir. </a:t>
            </a:r>
            <a:endParaRPr lang="tr-TR" sz="3600" dirty="0">
              <a:latin typeface="Agency FB"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69760"/>
            <a:ext cx="8715404" cy="4873752"/>
          </a:xfrm>
        </p:spPr>
        <p:txBody>
          <a:bodyPr>
            <a:noAutofit/>
          </a:bodyPr>
          <a:lstStyle/>
          <a:p>
            <a:pPr algn="ctr">
              <a:buNone/>
            </a:pPr>
            <a:r>
              <a:rPr lang="tr-TR" sz="3600" dirty="0" smtClean="0">
                <a:latin typeface="Agency FB" pitchFamily="34" charset="0"/>
              </a:rPr>
              <a:t>	Problemin </a:t>
            </a:r>
            <a:r>
              <a:rPr lang="tr-TR" sz="3600" dirty="0" smtClean="0">
                <a:latin typeface="Agency FB" pitchFamily="34" charset="0"/>
              </a:rPr>
              <a:t>içindeki küçük özelliklere dikkat edilmelidir. </a:t>
            </a:r>
            <a:endParaRPr lang="tr-TR" sz="3600" dirty="0" smtClean="0">
              <a:latin typeface="Agency FB" pitchFamily="34" charset="0"/>
            </a:endParaRPr>
          </a:p>
          <a:p>
            <a:pPr algn="ctr">
              <a:buNone/>
            </a:pPr>
            <a:endParaRPr lang="tr-TR" sz="3600" dirty="0" smtClean="0">
              <a:latin typeface="Agency FB" pitchFamily="34" charset="0"/>
            </a:endParaRPr>
          </a:p>
          <a:p>
            <a:pPr algn="ctr">
              <a:buNone/>
            </a:pPr>
            <a:r>
              <a:rPr lang="tr-TR" sz="3600" dirty="0" smtClean="0">
                <a:latin typeface="Agency FB" pitchFamily="34" charset="0"/>
              </a:rPr>
              <a:t>	Sorunun </a:t>
            </a:r>
            <a:r>
              <a:rPr lang="tr-TR" sz="3600" dirty="0" smtClean="0">
                <a:latin typeface="Agency FB" pitchFamily="34" charset="0"/>
              </a:rPr>
              <a:t>çözümünü kolaylaştırmak için ilgili bütün veriler şekil üzerinde gösterilmelidir. </a:t>
            </a:r>
            <a:endParaRPr lang="tr-TR" sz="3600" dirty="0" smtClean="0">
              <a:latin typeface="Agency FB" pitchFamily="34" charset="0"/>
            </a:endParaRPr>
          </a:p>
          <a:p>
            <a:pPr algn="ctr">
              <a:buNone/>
            </a:pPr>
            <a:endParaRPr lang="tr-TR" sz="3600" dirty="0" smtClean="0">
              <a:latin typeface="Agency FB" pitchFamily="34" charset="0"/>
            </a:endParaRPr>
          </a:p>
          <a:p>
            <a:pPr algn="ctr">
              <a:buNone/>
            </a:pPr>
            <a:r>
              <a:rPr lang="tr-TR" sz="3600" dirty="0" smtClean="0">
                <a:latin typeface="Agency FB" pitchFamily="34" charset="0"/>
              </a:rPr>
              <a:t>	Sorudaki </a:t>
            </a:r>
            <a:r>
              <a:rPr lang="tr-TR" sz="3600" dirty="0" smtClean="0">
                <a:latin typeface="Agency FB" pitchFamily="34" charset="0"/>
              </a:rPr>
              <a:t>bütün veriler kullanılmalıdır. </a:t>
            </a:r>
            <a:endParaRPr lang="tr-TR" sz="3600" dirty="0" smtClean="0">
              <a:latin typeface="Agency FB" pitchFamily="34" charset="0"/>
            </a:endParaRPr>
          </a:p>
          <a:p>
            <a:pPr algn="ctr">
              <a:buNone/>
            </a:pPr>
            <a:endParaRPr lang="tr-TR" sz="3600" dirty="0" smtClean="0">
              <a:latin typeface="Agency FB" pitchFamily="34" charset="0"/>
            </a:endParaRPr>
          </a:p>
          <a:p>
            <a:pPr algn="ctr">
              <a:buNone/>
            </a:pPr>
            <a:r>
              <a:rPr lang="tr-TR" sz="3600" dirty="0" smtClean="0">
                <a:latin typeface="Agency FB" pitchFamily="34" charset="0"/>
              </a:rPr>
              <a:t>	Geometri </a:t>
            </a:r>
            <a:r>
              <a:rPr lang="tr-TR" sz="3600" dirty="0" smtClean="0">
                <a:latin typeface="Agency FB" pitchFamily="34" charset="0"/>
              </a:rPr>
              <a:t>sorusuyla ilgili tüm veriler şekil üzerinde işaretlenmemişse cevap da ortada demektir. Bu nedenle şekil dikkatle incelenmelidir. </a:t>
            </a:r>
          </a:p>
          <a:p>
            <a:pPr algn="ctr"/>
            <a:endParaRPr lang="tr-TR" sz="3600" dirty="0">
              <a:latin typeface="Agency FB"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85728"/>
            <a:ext cx="8715404" cy="4873752"/>
          </a:xfrm>
        </p:spPr>
        <p:txBody>
          <a:bodyPr>
            <a:noAutofit/>
          </a:bodyPr>
          <a:lstStyle/>
          <a:p>
            <a:pPr algn="ctr">
              <a:buNone/>
            </a:pPr>
            <a:r>
              <a:rPr lang="tr-TR" sz="3600" dirty="0" smtClean="0">
                <a:latin typeface="Agency FB" pitchFamily="34" charset="0"/>
              </a:rPr>
              <a:t>	Bir </a:t>
            </a:r>
            <a:r>
              <a:rPr lang="tr-TR" sz="3600" dirty="0" smtClean="0">
                <a:latin typeface="Agency FB" pitchFamily="34" charset="0"/>
              </a:rPr>
              <a:t>konuyu anlamadan diğer konuya geçmeyin bu geometri dersi için çok zordur. Geometri bir </a:t>
            </a:r>
            <a:r>
              <a:rPr lang="tr-TR" sz="3600" dirty="0" err="1" smtClean="0">
                <a:latin typeface="Agency FB" pitchFamily="34" charset="0"/>
              </a:rPr>
              <a:t>puzzle</a:t>
            </a:r>
            <a:r>
              <a:rPr lang="tr-TR" sz="3600" dirty="0" smtClean="0">
                <a:latin typeface="Agency FB" pitchFamily="34" charset="0"/>
              </a:rPr>
              <a:t> gibidir, eksik parça bırakırsanız </a:t>
            </a:r>
            <a:r>
              <a:rPr lang="tr-TR" sz="3600" dirty="0" err="1" smtClean="0">
                <a:latin typeface="Agency FB" pitchFamily="34" charset="0"/>
              </a:rPr>
              <a:t>puzzle</a:t>
            </a:r>
            <a:r>
              <a:rPr lang="tr-TR" sz="3600" dirty="0" smtClean="0">
                <a:latin typeface="Agency FB" pitchFamily="34" charset="0"/>
              </a:rPr>
              <a:t> tamamlanamaz bu yüzden konuları en başından anlayarak yapmaya çalışın</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Farklı </a:t>
            </a:r>
            <a:r>
              <a:rPr lang="tr-TR" sz="3600" dirty="0" smtClean="0">
                <a:latin typeface="Agency FB" pitchFamily="34" charset="0"/>
              </a:rPr>
              <a:t>kaynaklardan sorular çözmeye çalışın tek bir yayın evinin soru kitapçığında takılı kalmayın. Aynı konu için en az 3 farklı kaynaktan soru çözümleri yapmanız hem o konu üzerinde çözüm yeteneğinizi güçlendirir </a:t>
            </a:r>
            <a:r>
              <a:rPr lang="tr-TR" sz="3600" dirty="0" smtClean="0">
                <a:latin typeface="Agency FB" pitchFamily="34" charset="0"/>
              </a:rPr>
              <a:t>hem de </a:t>
            </a:r>
            <a:r>
              <a:rPr lang="tr-TR" sz="3600" dirty="0" smtClean="0">
                <a:latin typeface="Agency FB" pitchFamily="34" charset="0"/>
              </a:rPr>
              <a:t>mantığınızı ve her soruya daha farklı bir açıdan yaklaşmanızı sağlayacaktır.</a:t>
            </a:r>
            <a:endParaRPr lang="tr-TR" sz="3600" dirty="0">
              <a:latin typeface="Agency FB"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642918"/>
            <a:ext cx="8715436" cy="4873752"/>
          </a:xfrm>
        </p:spPr>
        <p:txBody>
          <a:bodyPr>
            <a:noAutofit/>
          </a:bodyPr>
          <a:lstStyle/>
          <a:p>
            <a:pPr algn="ctr">
              <a:buNone/>
            </a:pPr>
            <a:r>
              <a:rPr lang="tr-TR" sz="3600" dirty="0" smtClean="0">
                <a:latin typeface="Agency FB" pitchFamily="34" charset="0"/>
              </a:rPr>
              <a:t>	Değişik </a:t>
            </a:r>
            <a:r>
              <a:rPr lang="tr-TR" sz="3600" dirty="0" smtClean="0">
                <a:latin typeface="Agency FB" pitchFamily="34" charset="0"/>
              </a:rPr>
              <a:t>çözüm yolları denemek bilgileri sağlamlaştırmaya yardımcı </a:t>
            </a:r>
            <a:r>
              <a:rPr lang="tr-TR" sz="3600" dirty="0" smtClean="0">
                <a:latin typeface="Agency FB" pitchFamily="34" charset="0"/>
              </a:rPr>
              <a:t>olacaktır.</a:t>
            </a:r>
          </a:p>
          <a:p>
            <a:pPr algn="ctr">
              <a:buNone/>
            </a:pPr>
            <a:endParaRPr lang="tr-TR" sz="3600" dirty="0" smtClean="0">
              <a:latin typeface="Agency FB" pitchFamily="34" charset="0"/>
            </a:endParaRPr>
          </a:p>
          <a:p>
            <a:pPr algn="ctr">
              <a:buNone/>
            </a:pPr>
            <a:r>
              <a:rPr lang="tr-TR" sz="3600" dirty="0" smtClean="0">
                <a:latin typeface="Agency FB" pitchFamily="34" charset="0"/>
              </a:rPr>
              <a:t>Matematik </a:t>
            </a:r>
            <a:r>
              <a:rPr lang="tr-TR" sz="3600" dirty="0" smtClean="0">
                <a:latin typeface="Agency FB" pitchFamily="34" charset="0"/>
              </a:rPr>
              <a:t>ve geometri dersinde soru çözme konusunda olmazsa olmaz formülleri ezberlemek ise oldukça </a:t>
            </a:r>
            <a:r>
              <a:rPr lang="tr-TR" sz="3600" dirty="0" smtClean="0">
                <a:latin typeface="Agency FB" pitchFamily="34" charset="0"/>
              </a:rPr>
              <a:t>önemlidir.</a:t>
            </a:r>
          </a:p>
          <a:p>
            <a:pPr algn="ctr">
              <a:buNone/>
            </a:pPr>
            <a:endParaRPr lang="tr-TR" sz="3600" dirty="0" smtClean="0">
              <a:latin typeface="Agency FB" pitchFamily="34" charset="0"/>
            </a:endParaRPr>
          </a:p>
          <a:p>
            <a:pPr algn="ctr">
              <a:buNone/>
            </a:pPr>
            <a:r>
              <a:rPr lang="tr-TR" sz="3600" dirty="0" smtClean="0">
                <a:latin typeface="Agency FB" pitchFamily="34" charset="0"/>
              </a:rPr>
              <a:t>Bu </a:t>
            </a:r>
            <a:r>
              <a:rPr lang="tr-TR" sz="3600" dirty="0" smtClean="0">
                <a:latin typeface="Agency FB" pitchFamily="34" charset="0"/>
              </a:rPr>
              <a:t>formülleri ezberlemek için, kâğıtlara yazarak her an görebileceğiniz bir duvarlara asmak faydalı olacaktır.</a:t>
            </a:r>
            <a:endParaRPr lang="tr-TR" sz="3600" dirty="0">
              <a:latin typeface="Agency FB"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71472" y="1071554"/>
            <a:ext cx="7467600" cy="1143000"/>
          </a:xfrm>
        </p:spPr>
        <p:txBody>
          <a:bodyPr>
            <a:noAutofit/>
          </a:bodyPr>
          <a:lstStyle/>
          <a:p>
            <a:pPr algn="ctr"/>
            <a:r>
              <a:rPr lang="tr-TR" sz="7200" b="1" dirty="0" smtClean="0">
                <a:solidFill>
                  <a:srgbClr val="002060"/>
                </a:solidFill>
                <a:latin typeface="Snap ITC" pitchFamily="82" charset="0"/>
              </a:rPr>
              <a:t>TÜRKÇE</a:t>
            </a:r>
            <a:endParaRPr lang="tr-TR" sz="7200" b="1" dirty="0">
              <a:solidFill>
                <a:srgbClr val="002060"/>
              </a:solidFill>
              <a:latin typeface="Snap ITC" pitchFamily="82" charset="0"/>
            </a:endParaRPr>
          </a:p>
        </p:txBody>
      </p:sp>
      <p:pic>
        <p:nvPicPr>
          <p:cNvPr id="6" name="Picture 2" descr="C:\Users\USER\Desktop\c13d61e5-73bc-4a55-86a1-34a71aa50c91.jpg"/>
          <p:cNvPicPr>
            <a:picLocks noChangeAspect="1" noChangeArrowheads="1"/>
          </p:cNvPicPr>
          <p:nvPr/>
        </p:nvPicPr>
        <p:blipFill>
          <a:blip r:embed="rId2"/>
          <a:srcRect/>
          <a:stretch>
            <a:fillRect/>
          </a:stretch>
        </p:blipFill>
        <p:spPr bwMode="auto">
          <a:xfrm>
            <a:off x="1928794" y="2857496"/>
            <a:ext cx="4929222" cy="28575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071546"/>
            <a:ext cx="8715404" cy="5257800"/>
          </a:xfrm>
        </p:spPr>
        <p:txBody>
          <a:bodyPr>
            <a:noAutofit/>
          </a:bodyPr>
          <a:lstStyle/>
          <a:p>
            <a:pPr algn="ctr">
              <a:buNone/>
            </a:pPr>
            <a:r>
              <a:rPr lang="tr-TR" sz="3600" b="1" dirty="0" smtClean="0">
                <a:latin typeface="Agency FB" pitchFamily="34" charset="0"/>
              </a:rPr>
              <a:t>	</a:t>
            </a:r>
            <a:endParaRPr lang="tr-TR" sz="3600" b="1" dirty="0" smtClean="0">
              <a:latin typeface="Agency FB" pitchFamily="34" charset="0"/>
            </a:endParaRPr>
          </a:p>
          <a:p>
            <a:pPr algn="ctr">
              <a:buNone/>
            </a:pPr>
            <a:r>
              <a:rPr lang="tr-TR" sz="3600" b="1" dirty="0" smtClean="0">
                <a:latin typeface="Agency FB" pitchFamily="34" charset="0"/>
              </a:rPr>
              <a:t>  </a:t>
            </a:r>
            <a:r>
              <a:rPr lang="tr-TR" sz="3600" dirty="0" smtClean="0">
                <a:latin typeface="Agency FB" pitchFamily="34" charset="0"/>
              </a:rPr>
              <a:t>Bol kitap okunarak anlaşılacak bir derstir. Okuduğunu anlamayı </a:t>
            </a:r>
            <a:r>
              <a:rPr lang="tr-TR" sz="3600" dirty="0" smtClean="0">
                <a:latin typeface="Agency FB" pitchFamily="34" charset="0"/>
              </a:rPr>
              <a:t>ister.</a:t>
            </a:r>
          </a:p>
          <a:p>
            <a:pPr algn="ctr">
              <a:buNone/>
            </a:pPr>
            <a:endParaRPr lang="tr-TR" sz="3600" dirty="0" smtClean="0">
              <a:latin typeface="Agency FB" pitchFamily="34" charset="0"/>
            </a:endParaRPr>
          </a:p>
          <a:p>
            <a:pPr algn="ctr">
              <a:buNone/>
            </a:pPr>
            <a:r>
              <a:rPr lang="tr-TR" sz="3600" dirty="0" smtClean="0">
                <a:latin typeface="Agency FB" pitchFamily="34" charset="0"/>
              </a:rPr>
              <a:t>	Uzun </a:t>
            </a:r>
            <a:r>
              <a:rPr lang="tr-TR" sz="3600" dirty="0" smtClean="0">
                <a:latin typeface="Agency FB" pitchFamily="34" charset="0"/>
              </a:rPr>
              <a:t>paragraflı sorulardan ürküp sıkılmayınız. Çünkü bu sorular kolay sorulardır ve cevap paragrafın içine sıkıştırılmıştır.</a:t>
            </a:r>
          </a:p>
          <a:p>
            <a:pPr algn="ctr">
              <a:buNone/>
            </a:pPr>
            <a:r>
              <a:rPr lang="tr-TR" sz="3600" dirty="0" smtClean="0">
                <a:latin typeface="Agency FB" pitchFamily="34" charset="0"/>
              </a:rPr>
              <a:t> </a:t>
            </a:r>
            <a:br>
              <a:rPr lang="tr-TR" sz="3600" dirty="0" smtClean="0">
                <a:latin typeface="Agency FB" pitchFamily="34" charset="0"/>
              </a:rPr>
            </a:b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85776"/>
            <a:ext cx="8715404" cy="6858000"/>
          </a:xfrm>
        </p:spPr>
        <p:txBody>
          <a:bodyPr>
            <a:normAutofit/>
          </a:bodyPr>
          <a:lstStyle/>
          <a:p>
            <a:pPr algn="ctr"/>
            <a:endParaRPr lang="tr-TR" sz="3600" dirty="0" smtClean="0">
              <a:latin typeface="Agency FB" pitchFamily="34" charset="0"/>
            </a:endParaRPr>
          </a:p>
          <a:p>
            <a:pPr algn="ctr">
              <a:buNone/>
            </a:pPr>
            <a:r>
              <a:rPr lang="tr-TR" sz="3600" dirty="0" smtClean="0">
                <a:latin typeface="Agency FB" pitchFamily="34" charset="0"/>
              </a:rPr>
              <a:t>	Paragraflarla </a:t>
            </a:r>
            <a:r>
              <a:rPr lang="tr-TR" sz="3600" dirty="0" smtClean="0">
                <a:latin typeface="Agency FB" pitchFamily="34" charset="0"/>
              </a:rPr>
              <a:t>ilgili sorular çözülürken önce soru okunup sonrasında paragraf okunmalıdır. Böylelikle paragraf okunurken sorunun cevabı taranıp zamandan kazanılmış olur</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Sözcük </a:t>
            </a:r>
            <a:r>
              <a:rPr lang="tr-TR" sz="3600" dirty="0" smtClean="0">
                <a:latin typeface="Agency FB" pitchFamily="34" charset="0"/>
              </a:rPr>
              <a:t>– anlam sorularında sözcük tek başına düşünülmemelidir. Sözcük cümlede anlam kazandığı için cümle okunmalıdır. </a:t>
            </a:r>
          </a:p>
          <a:p>
            <a:pPr algn="ctr">
              <a:buNone/>
            </a:pPr>
            <a:r>
              <a:rPr lang="tr-TR" sz="3600" dirty="0" smtClean="0">
                <a:latin typeface="Agency FB" pitchFamily="34" charset="0"/>
              </a:rPr>
              <a:t>	</a:t>
            </a: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000108"/>
            <a:ext cx="8715404" cy="4873752"/>
          </a:xfrm>
        </p:spPr>
        <p:txBody>
          <a:bodyPr>
            <a:normAutofit/>
          </a:bodyPr>
          <a:lstStyle/>
          <a:p>
            <a:pPr algn="ctr">
              <a:buNone/>
            </a:pPr>
            <a:r>
              <a:rPr lang="tr-TR" sz="3600" dirty="0" smtClean="0">
                <a:latin typeface="Agency FB" pitchFamily="34" charset="0"/>
              </a:rPr>
              <a:t>Cümle – anlam sorularında cümlenin anlam çerçevesi çok iyi belirlenip anlamın dışına çıkılmamalıdır. </a:t>
            </a:r>
          </a:p>
          <a:p>
            <a:pPr algn="ctr">
              <a:buNone/>
            </a:pPr>
            <a:r>
              <a:rPr lang="tr-TR" sz="3600" dirty="0" smtClean="0">
                <a:latin typeface="Agency FB" pitchFamily="34" charset="0"/>
              </a:rPr>
              <a:t>	Cümle çok iyi anlaşıldıktan sonra şıklara geçilmelidir. Önce soru kökü okunmalı, sonra soruyla ilgili bölüme geçilmelidir</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Paragraf sorularında “ana fikir” isteniyorsa cevap genellikle ya paragrafın başında ya da sonundadır. </a:t>
            </a:r>
          </a:p>
          <a:p>
            <a:pPr algn="ctr"/>
            <a:endParaRPr lang="tr-TR" sz="3600" dirty="0" smtClean="0">
              <a:latin typeface="Agency FB" pitchFamily="34" charset="0"/>
            </a:endParaRPr>
          </a:p>
          <a:p>
            <a:endParaRPr lang="tr-T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ortaokul-matematik-malzemeleri.jpg"/>
          <p:cNvPicPr>
            <a:picLocks noChangeAspect="1" noChangeArrowheads="1"/>
          </p:cNvPicPr>
          <p:nvPr/>
        </p:nvPicPr>
        <p:blipFill>
          <a:blip r:embed="rId2"/>
          <a:srcRect/>
          <a:stretch>
            <a:fillRect/>
          </a:stretch>
        </p:blipFill>
        <p:spPr bwMode="auto">
          <a:xfrm>
            <a:off x="1725614" y="1778024"/>
            <a:ext cx="5275278" cy="5080000"/>
          </a:xfrm>
          <a:prstGeom prst="rect">
            <a:avLst/>
          </a:prstGeom>
          <a:noFill/>
        </p:spPr>
      </p:pic>
      <p:sp>
        <p:nvSpPr>
          <p:cNvPr id="4" name="1 Başlık"/>
          <p:cNvSpPr>
            <a:spLocks noGrp="1"/>
          </p:cNvSpPr>
          <p:nvPr>
            <p:ph type="title"/>
          </p:nvPr>
        </p:nvSpPr>
        <p:spPr>
          <a:xfrm>
            <a:off x="676300" y="1071554"/>
            <a:ext cx="7467600" cy="1143000"/>
          </a:xfrm>
        </p:spPr>
        <p:txBody>
          <a:bodyPr>
            <a:noAutofit/>
          </a:bodyPr>
          <a:lstStyle/>
          <a:p>
            <a:pPr algn="ctr"/>
            <a:r>
              <a:rPr lang="tr-TR" sz="7200" b="1" dirty="0" smtClean="0">
                <a:solidFill>
                  <a:srgbClr val="002060"/>
                </a:solidFill>
                <a:latin typeface="Snap ITC" pitchFamily="82" charset="0"/>
              </a:rPr>
              <a:t>MATEMATİK</a:t>
            </a:r>
            <a:endParaRPr lang="tr-TR" sz="7200" b="1" dirty="0">
              <a:solidFill>
                <a:srgbClr val="002060"/>
              </a:solidFill>
              <a:latin typeface="Snap ITC"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8858280" cy="6858000"/>
          </a:xfrm>
        </p:spPr>
        <p:txBody>
          <a:bodyPr>
            <a:normAutofit/>
          </a:bodyPr>
          <a:lstStyle/>
          <a:p>
            <a:endParaRPr lang="tr-TR" dirty="0" smtClean="0"/>
          </a:p>
          <a:p>
            <a:endParaRPr lang="tr-TR" dirty="0"/>
          </a:p>
        </p:txBody>
      </p:sp>
      <p:sp>
        <p:nvSpPr>
          <p:cNvPr id="4" name="3 Metin kutusu"/>
          <p:cNvSpPr txBox="1"/>
          <p:nvPr/>
        </p:nvSpPr>
        <p:spPr>
          <a:xfrm>
            <a:off x="0" y="642918"/>
            <a:ext cx="8715404" cy="5632311"/>
          </a:xfrm>
          <a:prstGeom prst="rect">
            <a:avLst/>
          </a:prstGeom>
          <a:noFill/>
        </p:spPr>
        <p:txBody>
          <a:bodyPr wrap="square" rtlCol="0">
            <a:spAutoFit/>
          </a:bodyPr>
          <a:lstStyle/>
          <a:p>
            <a:pPr algn="ctr"/>
            <a:r>
              <a:rPr lang="tr-TR" sz="3600" dirty="0" smtClean="0">
                <a:latin typeface="Agency FB" pitchFamily="34" charset="0"/>
              </a:rPr>
              <a:t>Okuma yaparken anlamını bilmediğiniz deyim ve kelimeleri atlamadan geçmeli; her deyimin ya da kelimenin ne anlam ifade ettiğini araştırmalısınız</a:t>
            </a:r>
            <a:r>
              <a:rPr lang="tr-TR" sz="3600" dirty="0" smtClean="0">
                <a:latin typeface="Agency FB" pitchFamily="34" charset="0"/>
              </a:rPr>
              <a:t>.</a:t>
            </a:r>
          </a:p>
          <a:p>
            <a:pPr algn="ctr"/>
            <a:endParaRPr lang="tr-TR" sz="3600" dirty="0" smtClean="0">
              <a:latin typeface="Agency FB" pitchFamily="34" charset="0"/>
            </a:endParaRPr>
          </a:p>
          <a:p>
            <a:pPr algn="ctr"/>
            <a:r>
              <a:rPr lang="tr-TR" sz="3600" dirty="0" smtClean="0">
                <a:latin typeface="Agency FB" pitchFamily="34" charset="0"/>
              </a:rPr>
              <a:t>Edebiyat soruları bilgiye dayalı olduğundan önce konu çalışılmalıdır. Edebiyat konuları çalışılırken farklı yazarlara ait türler okunarak bilgi dağarcığı geliştirilebilir. Aynı zamanda kitap özetleri ve biyografiler okumak, dönemlerin tarihsel özelliklerini irdelemek daha iyi bir şeklide kavramayı sağlayacaktır.</a:t>
            </a: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0" y="642942"/>
            <a:ext cx="8715404" cy="6643710"/>
          </a:xfrm>
        </p:spPr>
        <p:txBody>
          <a:bodyPr>
            <a:normAutofit/>
          </a:bodyPr>
          <a:lstStyle/>
          <a:p>
            <a:pPr algn="ctr">
              <a:buNone/>
            </a:pPr>
            <a:r>
              <a:rPr lang="tr-TR" sz="3600" dirty="0" smtClean="0">
                <a:latin typeface="Agency FB" pitchFamily="34" charset="0"/>
              </a:rPr>
              <a:t>	Dilbilgisi </a:t>
            </a:r>
            <a:r>
              <a:rPr lang="tr-TR" sz="3600" dirty="0" smtClean="0">
                <a:latin typeface="Agency FB" pitchFamily="34" charset="0"/>
              </a:rPr>
              <a:t>çalışırken, görsel hafızası kuvvetli olan öğrenciler kendilerine tablolar hazırlayarak görsel bir çalışma ortamı </a:t>
            </a:r>
            <a:r>
              <a:rPr lang="tr-TR" sz="3600" dirty="0" smtClean="0">
                <a:latin typeface="Agency FB" pitchFamily="34" charset="0"/>
              </a:rPr>
              <a:t>oluşturabilirler.</a:t>
            </a:r>
          </a:p>
          <a:p>
            <a:pPr algn="ctr">
              <a:buNone/>
            </a:pPr>
            <a:endParaRPr lang="tr-TR" sz="3600" dirty="0" smtClean="0">
              <a:latin typeface="Agency FB" pitchFamily="34" charset="0"/>
            </a:endParaRPr>
          </a:p>
          <a:p>
            <a:pPr algn="ctr">
              <a:buNone/>
            </a:pPr>
            <a:r>
              <a:rPr lang="tr-TR" sz="3600" dirty="0" smtClean="0">
                <a:latin typeface="Agency FB" pitchFamily="34" charset="0"/>
              </a:rPr>
              <a:t>İşitsel </a:t>
            </a:r>
            <a:r>
              <a:rPr lang="tr-TR" sz="3600" dirty="0" smtClean="0">
                <a:latin typeface="Agency FB" pitchFamily="34" charset="0"/>
              </a:rPr>
              <a:t>hafızası kuvvetli olan öğrenciler ise, ses kayıt cihazlarından faydalanabilirler. Bilgiye dayalı olan bu alanda, sıkça konu tekrarı yapılmalı, eksik olan konular giderilmeli ve bilginin kalıcılığını sağlayabilmek için soru çözülmelidir.</a:t>
            </a:r>
          </a:p>
          <a:p>
            <a:pPr algn="ct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85728"/>
            <a:ext cx="8715404" cy="4873752"/>
          </a:xfrm>
        </p:spPr>
        <p:txBody>
          <a:bodyPr>
            <a:noAutofit/>
          </a:bodyPr>
          <a:lstStyle/>
          <a:p>
            <a:pPr algn="ctr">
              <a:buNone/>
            </a:pPr>
            <a:r>
              <a:rPr lang="tr-TR" sz="3600" dirty="0" smtClean="0">
                <a:latin typeface="Agency FB" pitchFamily="34" charset="0"/>
              </a:rPr>
              <a:t>	Anlam </a:t>
            </a:r>
            <a:r>
              <a:rPr lang="tr-TR" sz="3600" dirty="0" smtClean="0">
                <a:latin typeface="Agency FB" pitchFamily="34" charset="0"/>
              </a:rPr>
              <a:t>ve yorumlamanın ön plana çıktığı sorularda ise, konu okunup öğrenilmeli, öğrenilen bilgiler </a:t>
            </a:r>
            <a:r>
              <a:rPr lang="tr-TR" sz="3600" dirty="0" smtClean="0">
                <a:latin typeface="Agency FB" pitchFamily="34" charset="0"/>
              </a:rPr>
              <a:t>özetlenmelidir.</a:t>
            </a:r>
          </a:p>
          <a:p>
            <a:pPr algn="ctr">
              <a:buNone/>
            </a:pPr>
            <a:endParaRPr lang="tr-TR" sz="3600" dirty="0" smtClean="0">
              <a:latin typeface="Agency FB" pitchFamily="34" charset="0"/>
            </a:endParaRPr>
          </a:p>
          <a:p>
            <a:pPr algn="ctr">
              <a:buNone/>
            </a:pPr>
            <a:r>
              <a:rPr lang="tr-TR" sz="3600" dirty="0" smtClean="0">
                <a:latin typeface="Agency FB" pitchFamily="34" charset="0"/>
              </a:rPr>
              <a:t>Uzun </a:t>
            </a:r>
            <a:r>
              <a:rPr lang="tr-TR" sz="3600" dirty="0" smtClean="0">
                <a:latin typeface="Agency FB" pitchFamily="34" charset="0"/>
              </a:rPr>
              <a:t>paragraf soruları genellikle oldukça kolaydır. Ancak, okuma alışkanlığı edinemeyen öğrenciler paragraf sorularını okurken sıkılırlar ya da anlam bütünlüğü sağlayamadıkları için okuma işlemini defalarca tekrarlarlar. Bu durum zaman kaybına neden olur. Türkçe dersi, okuduğunu anlamaya ve yorumlamaya dayanan bir ders olduğu için kitap okumak oldukça önemlidir.</a:t>
            </a:r>
          </a:p>
          <a:p>
            <a:pPr algn="ctr"/>
            <a:endParaRPr lang="tr-TR" sz="3600" dirty="0">
              <a:latin typeface="Agency FB"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142852"/>
            <a:ext cx="8715436" cy="4873752"/>
          </a:xfrm>
        </p:spPr>
        <p:txBody>
          <a:bodyPr>
            <a:noAutofit/>
          </a:bodyPr>
          <a:lstStyle/>
          <a:p>
            <a:pPr algn="ctr">
              <a:buNone/>
            </a:pPr>
            <a:r>
              <a:rPr lang="tr-TR" sz="3200" dirty="0" smtClean="0">
                <a:latin typeface="Agency FB" pitchFamily="34" charset="0"/>
              </a:rPr>
              <a:t>	Edebiyat </a:t>
            </a:r>
            <a:r>
              <a:rPr lang="tr-TR" sz="3200" dirty="0" smtClean="0">
                <a:latin typeface="Agency FB" pitchFamily="34" charset="0"/>
              </a:rPr>
              <a:t>dersine çalışırken ise, bilgilerin direkt olarak sorulacağı unutulmamalıdır. Her derste olduğu gibi öğretmen dikkatli bir şekilde dinlenmeli ve dersi daha eğlenceli hale getirebilmek için yöntemler aranmalıdır. Kartlar hazırlamak, konuyla ilgili filmler izlemek, şemalar oluşturmak ve dersi dinledikten sonra küçük tekrar notları oluşturmak oldukça </a:t>
            </a:r>
            <a:r>
              <a:rPr lang="tr-TR" sz="3200" dirty="0" smtClean="0">
                <a:latin typeface="Agency FB" pitchFamily="34" charset="0"/>
              </a:rPr>
              <a:t>etkilidir.</a:t>
            </a:r>
          </a:p>
          <a:p>
            <a:pPr algn="ctr">
              <a:buNone/>
            </a:pPr>
            <a:endParaRPr lang="tr-TR" sz="3200" dirty="0" smtClean="0">
              <a:latin typeface="Agency FB" pitchFamily="34" charset="0"/>
            </a:endParaRPr>
          </a:p>
          <a:p>
            <a:pPr algn="ctr">
              <a:buNone/>
            </a:pPr>
            <a:r>
              <a:rPr lang="tr-TR" sz="3200" dirty="0" smtClean="0">
                <a:latin typeface="Agency FB" pitchFamily="34" charset="0"/>
              </a:rPr>
              <a:t>Öğretmen </a:t>
            </a:r>
            <a:r>
              <a:rPr lang="tr-TR" sz="3200" dirty="0" smtClean="0">
                <a:latin typeface="Agency FB" pitchFamily="34" charset="0"/>
              </a:rPr>
              <a:t>ders anlatırken bundan zevk almak ve konuyu zihinde bir olay </a:t>
            </a:r>
            <a:r>
              <a:rPr lang="tr-TR" sz="3200" dirty="0" smtClean="0">
                <a:latin typeface="Agency FB" pitchFamily="34" charset="0"/>
              </a:rPr>
              <a:t>örgüsü </a:t>
            </a:r>
            <a:r>
              <a:rPr lang="tr-TR" sz="3200" dirty="0" smtClean="0">
                <a:latin typeface="Agency FB" pitchFamily="34" charset="0"/>
              </a:rPr>
              <a:t>gibi sıralamak bilginin akılda daha çok kalmasına olanak sağlayabilir. Düzenli konu tekrarı bilgilerin kalıcılığını sağlayacak, zoru çözümü ise pekiştirilmesine yardımcı olacaktır.</a:t>
            </a:r>
          </a:p>
          <a:p>
            <a:pPr algn="ctr"/>
            <a:endParaRPr lang="tr-TR" sz="3200" dirty="0">
              <a:latin typeface="Agency FB"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71472" y="1357306"/>
            <a:ext cx="7467600" cy="1143000"/>
          </a:xfrm>
        </p:spPr>
        <p:txBody>
          <a:bodyPr>
            <a:noAutofit/>
          </a:bodyPr>
          <a:lstStyle/>
          <a:p>
            <a:pPr algn="ctr"/>
            <a:r>
              <a:rPr lang="tr-TR" sz="7200" b="1" dirty="0" smtClean="0">
                <a:solidFill>
                  <a:srgbClr val="002060"/>
                </a:solidFill>
                <a:latin typeface="Snap ITC" pitchFamily="82" charset="0"/>
              </a:rPr>
              <a:t>FEN BİLİMLERİ</a:t>
            </a:r>
            <a:endParaRPr lang="tr-TR" sz="7200" b="1" dirty="0">
              <a:solidFill>
                <a:srgbClr val="002060"/>
              </a:solidFill>
              <a:latin typeface="Snap ITC" pitchFamily="82" charset="0"/>
            </a:endParaRPr>
          </a:p>
        </p:txBody>
      </p:sp>
      <p:pic>
        <p:nvPicPr>
          <p:cNvPr id="5" name="Picture 2" descr="C:\Users\USER\Desktop\k33646588.jpg"/>
          <p:cNvPicPr>
            <a:picLocks noChangeAspect="1" noChangeArrowheads="1"/>
          </p:cNvPicPr>
          <p:nvPr/>
        </p:nvPicPr>
        <p:blipFill>
          <a:blip r:embed="rId2"/>
          <a:srcRect/>
          <a:stretch>
            <a:fillRect/>
          </a:stretch>
        </p:blipFill>
        <p:spPr bwMode="auto">
          <a:xfrm>
            <a:off x="1928794" y="2857496"/>
            <a:ext cx="4929222" cy="285752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1428736"/>
            <a:ext cx="8786874" cy="4873752"/>
          </a:xfrm>
        </p:spPr>
        <p:txBody>
          <a:bodyPr>
            <a:normAutofit/>
          </a:bodyPr>
          <a:lstStyle/>
          <a:p>
            <a:pPr algn="ctr">
              <a:buNone/>
            </a:pPr>
            <a:r>
              <a:rPr lang="tr-TR" sz="3600" b="1" dirty="0" smtClean="0">
                <a:latin typeface="Agency FB" pitchFamily="34" charset="0"/>
              </a:rPr>
              <a:t>	</a:t>
            </a:r>
            <a:endParaRPr lang="tr-TR" sz="3600" b="1" dirty="0" smtClean="0">
              <a:latin typeface="Agency FB" pitchFamily="34" charset="0"/>
            </a:endParaRPr>
          </a:p>
          <a:p>
            <a:pPr algn="ctr">
              <a:buNone/>
            </a:pPr>
            <a:r>
              <a:rPr lang="tr-TR" sz="3600" dirty="0" smtClean="0">
                <a:latin typeface="Agency FB" pitchFamily="34" charset="0"/>
              </a:rPr>
              <a:t>  Fizik, kimya ve biyoloji derslerinin birleşiminden oluşur. Biyoloji nitelikteki konular ayrıntı ve ezber, fizik niteliğindeki konular formül ve bol soru çözmek, kimya niteliğindeki konular ise düzenli çalışma ister.</a:t>
            </a: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6300" y="71422"/>
            <a:ext cx="7467600" cy="1143000"/>
          </a:xfrm>
        </p:spPr>
        <p:txBody>
          <a:bodyPr>
            <a:normAutofit/>
          </a:bodyPr>
          <a:lstStyle/>
          <a:p>
            <a:pPr algn="ctr"/>
            <a:r>
              <a:rPr lang="tr-TR" sz="6000" dirty="0" smtClean="0">
                <a:solidFill>
                  <a:srgbClr val="FF0000"/>
                </a:solidFill>
                <a:latin typeface="Snap ITC" pitchFamily="82" charset="0"/>
              </a:rPr>
              <a:t>FİZ</a:t>
            </a:r>
            <a:r>
              <a:rPr lang="tr-TR" sz="6000" dirty="0" smtClean="0">
                <a:solidFill>
                  <a:srgbClr val="FF0000"/>
                </a:solidFill>
                <a:latin typeface="Snap ITC" pitchFamily="82" charset="0"/>
              </a:rPr>
              <a:t>İK</a:t>
            </a:r>
            <a:endParaRPr lang="tr-TR" sz="6000" dirty="0">
              <a:solidFill>
                <a:srgbClr val="FF0000"/>
              </a:solidFill>
              <a:latin typeface="Snap ITC" pitchFamily="82" charset="0"/>
            </a:endParaRPr>
          </a:p>
        </p:txBody>
      </p:sp>
      <p:sp>
        <p:nvSpPr>
          <p:cNvPr id="3" name="2 İçerik Yer Tutucusu"/>
          <p:cNvSpPr>
            <a:spLocks noGrp="1"/>
          </p:cNvSpPr>
          <p:nvPr>
            <p:ph sz="quarter" idx="1"/>
          </p:nvPr>
        </p:nvSpPr>
        <p:spPr>
          <a:xfrm>
            <a:off x="-32" y="1600200"/>
            <a:ext cx="8715436" cy="4873752"/>
          </a:xfrm>
        </p:spPr>
        <p:txBody>
          <a:bodyPr>
            <a:normAutofit lnSpcReduction="10000"/>
          </a:bodyPr>
          <a:lstStyle/>
          <a:p>
            <a:pPr algn="ctr">
              <a:buNone/>
            </a:pPr>
            <a:r>
              <a:rPr lang="tr-TR" sz="3600" dirty="0" smtClean="0">
                <a:latin typeface="Agency FB" pitchFamily="34" charset="0"/>
              </a:rPr>
              <a:t>	Öğrenci </a:t>
            </a:r>
            <a:r>
              <a:rPr lang="tr-TR" sz="3600" dirty="0" smtClean="0">
                <a:latin typeface="Agency FB" pitchFamily="34" charset="0"/>
              </a:rPr>
              <a:t>konunun detaylarını çalışmadan önce, konunun ana başlıklarını ve alt başlıklarını kavramalıdır. </a:t>
            </a:r>
            <a:br>
              <a:rPr lang="tr-TR" sz="3600" dirty="0" smtClean="0">
                <a:latin typeface="Agency FB" pitchFamily="34" charset="0"/>
              </a:rPr>
            </a:br>
            <a:r>
              <a:rPr lang="tr-TR" sz="3600" dirty="0" smtClean="0">
                <a:latin typeface="Agency FB" pitchFamily="34" charset="0"/>
              </a:rPr>
              <a:t>Verilenler bir kenara yazılmalı ve gerekirse şekil çizilmelidir. Daha sonra uygun formül ve bilgileri kullanarak dikkatlice soru </a:t>
            </a:r>
            <a:r>
              <a:rPr lang="tr-TR" sz="3600" dirty="0" smtClean="0">
                <a:latin typeface="Agency FB" pitchFamily="34" charset="0"/>
              </a:rPr>
              <a:t>çözülmelidir.</a:t>
            </a:r>
          </a:p>
          <a:p>
            <a:pPr algn="ctr">
              <a:buNone/>
            </a:pPr>
            <a:r>
              <a:rPr lang="tr-TR" sz="3600" dirty="0" smtClean="0">
                <a:latin typeface="Agency FB" pitchFamily="34" charset="0"/>
              </a:rPr>
              <a:t> </a:t>
            </a:r>
          </a:p>
          <a:p>
            <a:pPr algn="ctr">
              <a:buNone/>
            </a:pPr>
            <a:r>
              <a:rPr lang="tr-TR" sz="3600" dirty="0" smtClean="0">
                <a:latin typeface="Agency FB" pitchFamily="34" charset="0"/>
              </a:rPr>
              <a:t>	Öğrenci</a:t>
            </a:r>
            <a:r>
              <a:rPr lang="tr-TR" sz="3600" dirty="0" smtClean="0">
                <a:latin typeface="Agency FB" pitchFamily="34" charset="0"/>
              </a:rPr>
              <a:t>, soruları daha önceki sorulara benzeterek çözmeye çalışmamalı, onun yerine sorunun ilgili olduğu konu hakkındaki bilgilerini yorumlamalıdır. </a:t>
            </a:r>
          </a:p>
          <a:p>
            <a:pPr algn="ctr"/>
            <a:endParaRPr lang="tr-TR" sz="3600" dirty="0">
              <a:latin typeface="Agency FB"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69760"/>
            <a:ext cx="8715404" cy="4873752"/>
          </a:xfrm>
        </p:spPr>
        <p:txBody>
          <a:bodyPr>
            <a:noAutofit/>
          </a:bodyPr>
          <a:lstStyle/>
          <a:p>
            <a:pPr algn="ctr">
              <a:buNone/>
            </a:pPr>
            <a:r>
              <a:rPr lang="tr-TR" sz="3200" dirty="0" smtClean="0">
                <a:latin typeface="Agency FB" pitchFamily="34" charset="0"/>
              </a:rPr>
              <a:t>	K</a:t>
            </a:r>
            <a:r>
              <a:rPr lang="tr-TR" sz="3200" dirty="0" smtClean="0">
                <a:latin typeface="Agency FB" pitchFamily="34" charset="0"/>
              </a:rPr>
              <a:t>afanızın </a:t>
            </a:r>
            <a:r>
              <a:rPr lang="tr-TR" sz="3200" dirty="0" smtClean="0">
                <a:latin typeface="Agency FB" pitchFamily="34" charset="0"/>
              </a:rPr>
              <a:t>takıldığı sorularda görsel yada video şeklinde olan çalışmalardan yardım almaya çalışın. Bu sizin görsel hafızanızda yer edecek ve ileride daha kolay hatırlamanıza yardımcı olacaktır.</a:t>
            </a:r>
          </a:p>
          <a:p>
            <a:pPr algn="ctr">
              <a:buNone/>
            </a:pPr>
            <a:r>
              <a:rPr lang="tr-TR" sz="3200" dirty="0" smtClean="0">
                <a:latin typeface="Agency FB" pitchFamily="34" charset="0"/>
              </a:rPr>
              <a:t/>
            </a:r>
            <a:br>
              <a:rPr lang="tr-TR" sz="3200" dirty="0" smtClean="0">
                <a:latin typeface="Agency FB" pitchFamily="34" charset="0"/>
              </a:rPr>
            </a:br>
            <a:r>
              <a:rPr lang="tr-TR" sz="3200" dirty="0" smtClean="0">
                <a:latin typeface="Agency FB" pitchFamily="34" charset="0"/>
              </a:rPr>
              <a:t>Bol bol farklı kaynaklardan soru çözün ve tüm konular hakkında notlar aldığınıza emin olun, bu size soru çözerken yardımcı olacaktır. Sorulara yanlış cevap verdiğiniz zaman soruyu atlayıp geçmek yerine çözümünü araştırın ve çözümü anlayana kadar o konu hakkında sorular çözmeye odaklanın bu yöntem size yapamadığınız sorular için çok iyi bir çözüm olanağı sağlayacaktır.</a:t>
            </a:r>
            <a:endParaRPr lang="tr-TR" sz="3200" dirty="0">
              <a:latin typeface="Agency FB"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984272"/>
            <a:ext cx="8715404" cy="4873752"/>
          </a:xfrm>
        </p:spPr>
        <p:txBody>
          <a:bodyPr>
            <a:normAutofit/>
          </a:bodyPr>
          <a:lstStyle/>
          <a:p>
            <a:pPr algn="ctr">
              <a:buNone/>
            </a:pPr>
            <a:r>
              <a:rPr lang="tr-TR" sz="3600" dirty="0" smtClean="0">
                <a:latin typeface="Agency FB" pitchFamily="34" charset="0"/>
              </a:rPr>
              <a:t>	Tekrarlar </a:t>
            </a:r>
            <a:r>
              <a:rPr lang="tr-TR" sz="3600" dirty="0" smtClean="0">
                <a:latin typeface="Agency FB" pitchFamily="34" charset="0"/>
              </a:rPr>
              <a:t>günlük olduğu kadar; geriye dönük konuların unutulmasını önlemek amacıyla haftalık ve aylık olarak da yenilenmelidir.</a:t>
            </a:r>
          </a:p>
          <a:p>
            <a:pPr algn="ctr"/>
            <a:endParaRPr lang="tr-TR" sz="3600" dirty="0">
              <a:latin typeface="Agency FB"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274638"/>
            <a:ext cx="7467600" cy="1143000"/>
          </a:xfrm>
        </p:spPr>
        <p:txBody>
          <a:bodyPr>
            <a:normAutofit/>
          </a:bodyPr>
          <a:lstStyle/>
          <a:p>
            <a:pPr algn="ctr"/>
            <a:r>
              <a:rPr lang="tr-TR" sz="6000" dirty="0" smtClean="0">
                <a:solidFill>
                  <a:srgbClr val="FF0000"/>
                </a:solidFill>
                <a:latin typeface="Snap ITC" pitchFamily="82" charset="0"/>
              </a:rPr>
              <a:t>KİMYA</a:t>
            </a:r>
            <a:endParaRPr lang="tr-TR" sz="6000" dirty="0">
              <a:solidFill>
                <a:srgbClr val="FF0000"/>
              </a:solidFill>
              <a:latin typeface="Snap ITC" pitchFamily="82" charset="0"/>
            </a:endParaRPr>
          </a:p>
        </p:txBody>
      </p:sp>
      <p:sp>
        <p:nvSpPr>
          <p:cNvPr id="3" name="2 İçerik Yer Tutucusu"/>
          <p:cNvSpPr>
            <a:spLocks noGrp="1"/>
          </p:cNvSpPr>
          <p:nvPr>
            <p:ph sz="quarter" idx="1"/>
          </p:nvPr>
        </p:nvSpPr>
        <p:spPr>
          <a:xfrm>
            <a:off x="0" y="1841396"/>
            <a:ext cx="8715404" cy="4873752"/>
          </a:xfrm>
        </p:spPr>
        <p:txBody>
          <a:bodyPr>
            <a:normAutofit lnSpcReduction="10000"/>
          </a:bodyPr>
          <a:lstStyle/>
          <a:p>
            <a:pPr algn="ctr">
              <a:buNone/>
            </a:pPr>
            <a:r>
              <a:rPr lang="tr-TR" sz="3600" dirty="0" smtClean="0">
                <a:latin typeface="Agency FB" pitchFamily="34" charset="0"/>
              </a:rPr>
              <a:t>	Kimya </a:t>
            </a:r>
            <a:r>
              <a:rPr lang="tr-TR" sz="3600" dirty="0" smtClean="0">
                <a:latin typeface="Agency FB" pitchFamily="34" charset="0"/>
              </a:rPr>
              <a:t>ve Biyoloji dersi çoğunluk ile ezberlemeye yönelik bir ders olduğu için aslında yapmanız gereken şey bol bol not tutmak ve bunları tekrarlamak olacaktır</a:t>
            </a:r>
            <a:r>
              <a:rPr lang="tr-TR" sz="3600" dirty="0" smtClean="0">
                <a:latin typeface="Agency FB" pitchFamily="34" charset="0"/>
              </a:rPr>
              <a:t>.</a:t>
            </a:r>
          </a:p>
          <a:p>
            <a:pPr algn="ctr">
              <a:buNone/>
            </a:pPr>
            <a:r>
              <a:rPr lang="tr-TR" sz="3600" dirty="0" smtClean="0">
                <a:latin typeface="Agency FB" pitchFamily="34" charset="0"/>
              </a:rPr>
              <a:t> </a:t>
            </a:r>
          </a:p>
          <a:p>
            <a:pPr algn="ctr">
              <a:buNone/>
            </a:pPr>
            <a:r>
              <a:rPr lang="tr-TR" sz="3600" dirty="0" smtClean="0">
                <a:latin typeface="Agency FB" pitchFamily="34" charset="0"/>
              </a:rPr>
              <a:t>	Sorunun </a:t>
            </a:r>
            <a:r>
              <a:rPr lang="tr-TR" sz="3600" dirty="0" smtClean="0">
                <a:latin typeface="Agency FB" pitchFamily="34" charset="0"/>
              </a:rPr>
              <a:t>köküne dikkat edilmeli (….olabilir, ……kesinlikle doğrudur, ……oda koşulunda, ………….normal koşul gibi.) </a:t>
            </a:r>
          </a:p>
          <a:p>
            <a:pPr algn="ctr">
              <a:buNone/>
            </a:pPr>
            <a:r>
              <a:rPr lang="tr-TR" sz="3600" dirty="0" smtClean="0">
                <a:latin typeface="Agency FB" pitchFamily="34" charset="0"/>
              </a:rPr>
              <a:t>	Bütün </a:t>
            </a:r>
            <a:r>
              <a:rPr lang="tr-TR" sz="3600" dirty="0" smtClean="0">
                <a:latin typeface="Agency FB" pitchFamily="34" charset="0"/>
              </a:rPr>
              <a:t>kelimeler üzerinde durulmalı, tüm veriler kullanılmalıdır. </a:t>
            </a:r>
          </a:p>
          <a:p>
            <a:pPr algn="ctr">
              <a:buNone/>
            </a:pPr>
            <a:r>
              <a:rPr lang="tr-TR" sz="3600" b="1" dirty="0" smtClean="0">
                <a:latin typeface="Agency FB" pitchFamily="34" charset="0"/>
              </a:rPr>
              <a:t>	</a:t>
            </a:r>
            <a:endParaRPr lang="tr-TR" sz="3600" dirty="0" smtClean="0">
              <a:latin typeface="Agency FB" pitchFamily="34" charset="0"/>
            </a:endParaRPr>
          </a:p>
          <a:p>
            <a:pPr algn="ctr"/>
            <a:endParaRPr lang="tr-TR" sz="3600" dirty="0">
              <a:latin typeface="Agency FB"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928670"/>
            <a:ext cx="8715404" cy="5572140"/>
          </a:xfrm>
        </p:spPr>
        <p:txBody>
          <a:bodyPr>
            <a:normAutofit/>
          </a:bodyPr>
          <a:lstStyle/>
          <a:p>
            <a:pPr algn="ctr"/>
            <a:endParaRPr lang="tr-TR" sz="3600" b="1" dirty="0" smtClean="0">
              <a:latin typeface="Agency FB" pitchFamily="34" charset="0"/>
            </a:endParaRPr>
          </a:p>
          <a:p>
            <a:pPr algn="ctr">
              <a:buNone/>
            </a:pPr>
            <a:r>
              <a:rPr lang="tr-TR" sz="3600" b="1" dirty="0" smtClean="0">
                <a:latin typeface="Agency FB" pitchFamily="34" charset="0"/>
              </a:rPr>
              <a:t>	</a:t>
            </a:r>
            <a:endParaRPr lang="tr-TR" sz="3600" b="1" dirty="0" smtClean="0">
              <a:latin typeface="Agency FB" pitchFamily="34" charset="0"/>
            </a:endParaRPr>
          </a:p>
          <a:p>
            <a:pPr algn="ctr">
              <a:buNone/>
            </a:pPr>
            <a:r>
              <a:rPr lang="tr-TR" sz="3600" b="1" dirty="0" smtClean="0">
                <a:latin typeface="Agency FB" pitchFamily="34" charset="0"/>
              </a:rPr>
              <a:t> </a:t>
            </a:r>
            <a:r>
              <a:rPr lang="tr-TR" sz="3600" dirty="0" smtClean="0">
                <a:latin typeface="Agency FB" pitchFamily="34" charset="0"/>
              </a:rPr>
              <a:t>Sayısal düşünmeyi ve işlem yapabilme yeteneğini gerektiren bir derstir.  Ezbere dayalı olarak kavranması mümkün değildir. Bu yüzden sözel dersler gibi okunarak değil, yazarak ve çözerek anlaşılır.</a:t>
            </a:r>
            <a:endParaRPr lang="tr-TR" sz="3600" b="1" dirty="0" smtClean="0">
              <a:latin typeface="Agency FB" pitchFamily="34" charset="0"/>
            </a:endParaRPr>
          </a:p>
          <a:p>
            <a:pPr algn="ctr"/>
            <a:endParaRPr lang="tr-TR" sz="3600" dirty="0" smtClean="0">
              <a:latin typeface="Agency FB" pitchFamily="34" charset="0"/>
            </a:endParaRPr>
          </a:p>
          <a:p>
            <a:pPr algn="ctr"/>
            <a:endParaRPr lang="tr-TR" sz="3600" dirty="0" smtClean="0">
              <a:latin typeface="Agency FB" pitchFamily="34" charset="0"/>
            </a:endParaRPr>
          </a:p>
          <a:p>
            <a:pPr algn="ct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1142984"/>
            <a:ext cx="8715436" cy="4873752"/>
          </a:xfrm>
        </p:spPr>
        <p:txBody>
          <a:bodyPr>
            <a:normAutofit/>
          </a:bodyPr>
          <a:lstStyle/>
          <a:p>
            <a:pPr algn="ctr">
              <a:buNone/>
            </a:pPr>
            <a:r>
              <a:rPr lang="tr-TR" sz="3600" dirty="0" smtClean="0">
                <a:latin typeface="Agency FB" pitchFamily="34" charset="0"/>
              </a:rPr>
              <a:t>	</a:t>
            </a:r>
            <a:r>
              <a:rPr lang="tr-TR" sz="3600" dirty="0" smtClean="0">
                <a:latin typeface="Agency FB" pitchFamily="34" charset="0"/>
              </a:rPr>
              <a:t>Her </a:t>
            </a:r>
            <a:r>
              <a:rPr lang="tr-TR" sz="3600" dirty="0" smtClean="0">
                <a:latin typeface="Agency FB" pitchFamily="34" charset="0"/>
              </a:rPr>
              <a:t>konu birbirinin devamı niteliğinde olduğu için karışık bir çalışma yöntemi edinilmemeli, konular kazanım sırasına göre öğrenilmelidir. </a:t>
            </a:r>
            <a:endParaRPr lang="tr-TR" sz="3600" dirty="0" smtClean="0">
              <a:latin typeface="Agency FB" pitchFamily="34" charset="0"/>
            </a:endParaRPr>
          </a:p>
          <a:p>
            <a:pPr algn="ctr">
              <a:buNone/>
            </a:pPr>
            <a:endParaRPr lang="tr-TR" sz="3600" dirty="0" smtClean="0">
              <a:latin typeface="Agency FB" pitchFamily="34" charset="0"/>
            </a:endParaRPr>
          </a:p>
          <a:p>
            <a:pPr algn="ctr">
              <a:buNone/>
            </a:pPr>
            <a:r>
              <a:rPr lang="tr-TR" sz="3600" dirty="0" smtClean="0">
                <a:latin typeface="Agency FB" pitchFamily="34" charset="0"/>
              </a:rPr>
              <a:t>	Konular </a:t>
            </a:r>
            <a:r>
              <a:rPr lang="tr-TR" sz="3600" dirty="0" smtClean="0">
                <a:latin typeface="Agency FB" pitchFamily="34" charset="0"/>
              </a:rPr>
              <a:t>öğrenilirken formül kartları oluşturulabilir. Soru çözümü esnasında bu kartlardan yararlanılabilir, bol soru çözdükçe formüllerin öğrenildiğini göreceksiniz.</a:t>
            </a:r>
            <a:endParaRPr lang="tr-TR" sz="3600" dirty="0">
              <a:latin typeface="Agency FB"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6300" y="274638"/>
            <a:ext cx="7467600" cy="1143000"/>
          </a:xfrm>
        </p:spPr>
        <p:txBody>
          <a:bodyPr>
            <a:normAutofit/>
          </a:bodyPr>
          <a:lstStyle/>
          <a:p>
            <a:pPr algn="ctr"/>
            <a:r>
              <a:rPr lang="tr-TR" sz="6000" dirty="0" smtClean="0">
                <a:solidFill>
                  <a:srgbClr val="FF0000"/>
                </a:solidFill>
                <a:latin typeface="Snap ITC" pitchFamily="82" charset="0"/>
              </a:rPr>
              <a:t>BİYOLOJİ</a:t>
            </a:r>
            <a:endParaRPr lang="tr-TR" sz="6000" dirty="0">
              <a:solidFill>
                <a:srgbClr val="FF0000"/>
              </a:solidFill>
              <a:latin typeface="Snap ITC" pitchFamily="82" charset="0"/>
            </a:endParaRPr>
          </a:p>
        </p:txBody>
      </p:sp>
      <p:sp>
        <p:nvSpPr>
          <p:cNvPr id="3" name="2 İçerik Yer Tutucusu"/>
          <p:cNvSpPr>
            <a:spLocks noGrp="1"/>
          </p:cNvSpPr>
          <p:nvPr>
            <p:ph sz="quarter" idx="1"/>
          </p:nvPr>
        </p:nvSpPr>
        <p:spPr>
          <a:xfrm>
            <a:off x="0" y="2198586"/>
            <a:ext cx="8715404" cy="4873752"/>
          </a:xfrm>
        </p:spPr>
        <p:txBody>
          <a:bodyPr>
            <a:normAutofit/>
          </a:bodyPr>
          <a:lstStyle/>
          <a:p>
            <a:pPr algn="ctr">
              <a:buNone/>
            </a:pPr>
            <a:r>
              <a:rPr lang="tr-TR" sz="3200" dirty="0" smtClean="0">
                <a:latin typeface="Agency FB" pitchFamily="34" charset="0"/>
              </a:rPr>
              <a:t>	Sözel </a:t>
            </a:r>
            <a:r>
              <a:rPr lang="tr-TR" sz="3200" dirty="0" smtClean="0">
                <a:latin typeface="Agency FB" pitchFamily="34" charset="0"/>
              </a:rPr>
              <a:t>ağırlıklı bir ders olduğu için edinilen bilginin mantığı kavranmalı, şekiller ve şemalar üzerinden çalışılmalıdır. Anlatılan bir bilgi ne kadar resmedilmişse akılda kalıcılığı ve ilgi çekiciliği o kadar çok artacaktır. Bilgilerin kalıcılığını sağlamak için konularla ilgili deneyleri okumak faydalı bir çalışma yöntemi olabilir. </a:t>
            </a:r>
            <a:endParaRPr lang="tr-TR" sz="3200" dirty="0">
              <a:latin typeface="Agency FB"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42852"/>
            <a:ext cx="8715404" cy="4873752"/>
          </a:xfrm>
        </p:spPr>
        <p:txBody>
          <a:bodyPr>
            <a:noAutofit/>
          </a:bodyPr>
          <a:lstStyle/>
          <a:p>
            <a:pPr algn="ctr">
              <a:buNone/>
            </a:pPr>
            <a:r>
              <a:rPr lang="tr-TR" sz="3600" dirty="0" smtClean="0">
                <a:latin typeface="Agency FB" pitchFamily="34" charset="0"/>
              </a:rPr>
              <a:t>	</a:t>
            </a:r>
            <a:r>
              <a:rPr lang="tr-TR" sz="3600" dirty="0" smtClean="0">
                <a:latin typeface="Agency FB" pitchFamily="34" charset="0"/>
              </a:rPr>
              <a:t>Biyoloji </a:t>
            </a:r>
            <a:r>
              <a:rPr lang="tr-TR" sz="3600" dirty="0" smtClean="0">
                <a:latin typeface="Agency FB" pitchFamily="34" charset="0"/>
              </a:rPr>
              <a:t>öğretmen rehberliğinde çalışılması gereken bir derstir. Bu nedenle ders derste öğrenilmelidir. Öğrenci dersi dikkatle dinlemeli ve gerekli notları almalıdır. </a:t>
            </a:r>
            <a:br>
              <a:rPr lang="tr-TR" sz="3600" dirty="0" smtClean="0">
                <a:latin typeface="Agency FB" pitchFamily="34" charset="0"/>
              </a:rPr>
            </a:br>
            <a:endParaRPr lang="tr-TR" sz="3600" dirty="0" smtClean="0">
              <a:latin typeface="Agency FB" pitchFamily="34" charset="0"/>
            </a:endParaRPr>
          </a:p>
          <a:p>
            <a:pPr algn="ctr">
              <a:buNone/>
            </a:pPr>
            <a:r>
              <a:rPr lang="tr-TR" sz="3600" dirty="0" smtClean="0">
                <a:latin typeface="Agency FB" pitchFamily="34" charset="0"/>
              </a:rPr>
              <a:t>	Çalışırken </a:t>
            </a:r>
            <a:r>
              <a:rPr lang="tr-TR" sz="3600" dirty="0" smtClean="0">
                <a:latin typeface="Agency FB" pitchFamily="34" charset="0"/>
              </a:rPr>
              <a:t>özet çıkarılmalı, terimler unutulmamalıdır.  </a:t>
            </a:r>
            <a:br>
              <a:rPr lang="tr-TR" sz="3600" dirty="0" smtClean="0">
                <a:latin typeface="Agency FB" pitchFamily="34" charset="0"/>
              </a:rPr>
            </a:br>
            <a:r>
              <a:rPr lang="tr-TR" sz="3600" dirty="0" smtClean="0">
                <a:latin typeface="Agency FB" pitchFamily="34" charset="0"/>
              </a:rPr>
              <a:t/>
            </a:r>
            <a:br>
              <a:rPr lang="tr-TR" sz="3600" dirty="0" smtClean="0">
                <a:latin typeface="Agency FB" pitchFamily="34" charset="0"/>
              </a:rPr>
            </a:br>
            <a:r>
              <a:rPr lang="tr-TR" sz="3600" dirty="0" smtClean="0">
                <a:latin typeface="Agency FB" pitchFamily="34" charset="0"/>
              </a:rPr>
              <a:t>Öğrenci konuyu iyice anladığına inandığı zaman bu konuyu pekiştirmek için sorulara yönelmelidir.</a:t>
            </a:r>
          </a:p>
          <a:p>
            <a:pPr algn="ctr">
              <a:buNone/>
            </a:pPr>
            <a:r>
              <a:rPr lang="tr-TR" sz="3600" dirty="0" smtClean="0">
                <a:latin typeface="Agency FB" pitchFamily="34" charset="0"/>
              </a:rPr>
              <a:t>	</a:t>
            </a:r>
          </a:p>
          <a:p>
            <a:pPr algn="ctr">
              <a:buNone/>
            </a:pPr>
            <a:r>
              <a:rPr lang="tr-TR" sz="3600" dirty="0" smtClean="0">
                <a:latin typeface="Agency FB" pitchFamily="34" charset="0"/>
              </a:rPr>
              <a:t>	</a:t>
            </a:r>
            <a:r>
              <a:rPr lang="tr-TR" sz="3600" dirty="0" smtClean="0">
                <a:latin typeface="Agency FB" pitchFamily="34" charset="0"/>
              </a:rPr>
              <a:t>Biyoloji </a:t>
            </a:r>
            <a:r>
              <a:rPr lang="tr-TR" sz="3600" dirty="0" smtClean="0">
                <a:latin typeface="Agency FB" pitchFamily="34" charset="0"/>
              </a:rPr>
              <a:t>konuları birbiriyle bağlantılı konulardır. Bir konu iyice anlaşılmadan yeni bir konuya geçilmemelidir. </a:t>
            </a:r>
            <a:br>
              <a:rPr lang="tr-TR" sz="3600" dirty="0" smtClean="0">
                <a:latin typeface="Agency FB" pitchFamily="34" charset="0"/>
              </a:rPr>
            </a:br>
            <a:endParaRPr lang="tr-TR" sz="3600" dirty="0">
              <a:latin typeface="Agency FB"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769826"/>
            <a:ext cx="8715436" cy="4873752"/>
          </a:xfrm>
        </p:spPr>
        <p:txBody>
          <a:bodyPr>
            <a:noAutofit/>
          </a:bodyPr>
          <a:lstStyle/>
          <a:p>
            <a:pPr algn="ctr">
              <a:buNone/>
            </a:pPr>
            <a:r>
              <a:rPr lang="tr-TR" sz="3600" dirty="0" smtClean="0">
                <a:latin typeface="Agency FB" pitchFamily="34" charset="0"/>
              </a:rPr>
              <a:t>	Biyoloji </a:t>
            </a:r>
            <a:r>
              <a:rPr lang="tr-TR" sz="3600" dirty="0" smtClean="0">
                <a:latin typeface="Agency FB" pitchFamily="34" charset="0"/>
              </a:rPr>
              <a:t>dersini; derste dikkatli dinlemeli ve öğrenci kendi cümleleri ile notlar almalı, öğretmen tarafından vurgulanan önemli yerlerin altı kitaptan çizilerek işaretlenmelidir</a:t>
            </a:r>
            <a:r>
              <a:rPr lang="tr-TR" sz="3600" dirty="0" smtClean="0">
                <a:latin typeface="Agency FB" pitchFamily="34" charset="0"/>
              </a:rPr>
              <a:t>.</a:t>
            </a:r>
          </a:p>
          <a:p>
            <a:pPr algn="ctr">
              <a:buNone/>
            </a:pPr>
            <a:r>
              <a:rPr lang="tr-TR" sz="3600" dirty="0" smtClean="0">
                <a:latin typeface="Agency FB" pitchFamily="34" charset="0"/>
              </a:rPr>
              <a:t>	</a:t>
            </a:r>
          </a:p>
          <a:p>
            <a:pPr algn="ctr">
              <a:buNone/>
            </a:pPr>
            <a:r>
              <a:rPr lang="tr-TR" sz="3600" dirty="0" smtClean="0">
                <a:latin typeface="Agency FB" pitchFamily="34" charset="0"/>
              </a:rPr>
              <a:t>	</a:t>
            </a:r>
            <a:r>
              <a:rPr lang="tr-TR" sz="3600" dirty="0" smtClean="0">
                <a:latin typeface="Agency FB" pitchFamily="34" charset="0"/>
              </a:rPr>
              <a:t>Biyoloji </a:t>
            </a:r>
            <a:r>
              <a:rPr lang="tr-TR" sz="3600" dirty="0" smtClean="0">
                <a:latin typeface="Agency FB" pitchFamily="34" charset="0"/>
              </a:rPr>
              <a:t>bilgi birikimi ve yorum gerektirdiği için bol soru çözümü yapılmalıdır. Sorular çözülürken tek bir konuyla sınırlı kalınmamalı, konular arasındaki bağlantılar düşünülmelidir.</a:t>
            </a:r>
          </a:p>
          <a:p>
            <a:pPr algn="ctr"/>
            <a:endParaRPr lang="tr-TR" sz="3600" dirty="0" smtClean="0">
              <a:latin typeface="Agency FB" pitchFamily="34" charset="0"/>
            </a:endParaRPr>
          </a:p>
          <a:p>
            <a:pPr algn="ctr"/>
            <a:endParaRPr lang="tr-TR" sz="3600" dirty="0">
              <a:latin typeface="Agency FB"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71472" y="1071554"/>
            <a:ext cx="7467600" cy="1143000"/>
          </a:xfrm>
        </p:spPr>
        <p:txBody>
          <a:bodyPr>
            <a:noAutofit/>
          </a:bodyPr>
          <a:lstStyle/>
          <a:p>
            <a:pPr algn="ctr"/>
            <a:r>
              <a:rPr lang="tr-TR" sz="7200" b="1" dirty="0" smtClean="0">
                <a:solidFill>
                  <a:srgbClr val="002060"/>
                </a:solidFill>
                <a:latin typeface="Snap ITC" pitchFamily="82" charset="0"/>
              </a:rPr>
              <a:t>TARİH</a:t>
            </a:r>
            <a:endParaRPr lang="tr-TR" sz="7200" b="1" dirty="0">
              <a:solidFill>
                <a:srgbClr val="002060"/>
              </a:solidFill>
              <a:latin typeface="Snap ITC" pitchFamily="82" charset="0"/>
            </a:endParaRPr>
          </a:p>
        </p:txBody>
      </p:sp>
      <p:pic>
        <p:nvPicPr>
          <p:cNvPr id="5" name="Picture 2" descr="C:\Users\USER\Desktop\71341.jpg"/>
          <p:cNvPicPr>
            <a:picLocks noChangeAspect="1" noChangeArrowheads="1"/>
          </p:cNvPicPr>
          <p:nvPr/>
        </p:nvPicPr>
        <p:blipFill>
          <a:blip r:embed="rId2"/>
          <a:srcRect/>
          <a:stretch>
            <a:fillRect/>
          </a:stretch>
        </p:blipFill>
        <p:spPr bwMode="auto">
          <a:xfrm>
            <a:off x="1928794" y="2857496"/>
            <a:ext cx="4929222" cy="284162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1571612"/>
            <a:ext cx="8715436" cy="4873752"/>
          </a:xfrm>
        </p:spPr>
        <p:txBody>
          <a:bodyPr>
            <a:normAutofit/>
          </a:bodyPr>
          <a:lstStyle/>
          <a:p>
            <a:pPr algn="ctr">
              <a:buNone/>
            </a:pPr>
            <a:endParaRPr lang="tr-TR" sz="3600" b="1" dirty="0" smtClean="0">
              <a:latin typeface="Agency FB" pitchFamily="34" charset="0"/>
            </a:endParaRPr>
          </a:p>
          <a:p>
            <a:pPr algn="ctr">
              <a:buNone/>
            </a:pPr>
            <a:r>
              <a:rPr lang="tr-TR" sz="3600" dirty="0" smtClean="0">
                <a:latin typeface="Agency FB" pitchFamily="34" charset="0"/>
              </a:rPr>
              <a:t>  Konular birbirleriyle bağlantılıdır.</a:t>
            </a:r>
          </a:p>
          <a:p>
            <a:pPr algn="ctr">
              <a:buNone/>
            </a:pPr>
            <a:r>
              <a:rPr lang="tr-TR" sz="3600" dirty="0" smtClean="0">
                <a:latin typeface="Agency FB" pitchFamily="34" charset="0"/>
              </a:rPr>
              <a:t>  Bu ders konunun önemli noktalarının altını çizilmesini ve kendinize has notlar tutulmasını ister.</a:t>
            </a: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12636"/>
            <a:ext cx="8715404" cy="4873752"/>
          </a:xfrm>
        </p:spPr>
        <p:txBody>
          <a:bodyPr>
            <a:noAutofit/>
          </a:bodyPr>
          <a:lstStyle/>
          <a:p>
            <a:pPr algn="ctr">
              <a:buNone/>
            </a:pPr>
            <a:r>
              <a:rPr lang="tr-TR" sz="2800" dirty="0" smtClean="0">
                <a:latin typeface="Agency FB" pitchFamily="34" charset="0"/>
              </a:rPr>
              <a:t>	Konuların </a:t>
            </a:r>
            <a:r>
              <a:rPr lang="tr-TR" sz="2800" dirty="0" smtClean="0">
                <a:latin typeface="Agency FB" pitchFamily="34" charset="0"/>
              </a:rPr>
              <a:t>ezberlenmesi yerine, olaylar arasında neden – sonuç ilişkisi kurarak yorumlama ve düşünme yeteneği geliştirilmelidir. </a:t>
            </a:r>
            <a:endParaRPr lang="tr-TR" sz="2800" dirty="0" smtClean="0">
              <a:latin typeface="Agency FB" pitchFamily="34" charset="0"/>
            </a:endParaRPr>
          </a:p>
          <a:p>
            <a:pPr algn="ctr">
              <a:buNone/>
            </a:pPr>
            <a:endParaRPr lang="tr-TR" sz="2800" dirty="0" smtClean="0">
              <a:latin typeface="Agency FB" pitchFamily="34" charset="0"/>
            </a:endParaRPr>
          </a:p>
          <a:p>
            <a:pPr algn="ctr">
              <a:buNone/>
            </a:pPr>
            <a:r>
              <a:rPr lang="tr-TR" sz="2800" dirty="0" smtClean="0">
                <a:latin typeface="Agency FB" pitchFamily="34" charset="0"/>
              </a:rPr>
              <a:t>	Tarih </a:t>
            </a:r>
            <a:r>
              <a:rPr lang="tr-TR" sz="2800" dirty="0" smtClean="0">
                <a:latin typeface="Agency FB" pitchFamily="34" charset="0"/>
              </a:rPr>
              <a:t>dersinde konuyu küçük parçalara bölerek öğrenmek daha doğrudur </a:t>
            </a:r>
            <a:br>
              <a:rPr lang="tr-TR" sz="2800" dirty="0" smtClean="0">
                <a:latin typeface="Agency FB" pitchFamily="34" charset="0"/>
              </a:rPr>
            </a:br>
            <a:r>
              <a:rPr lang="tr-TR" sz="2800" dirty="0" smtClean="0">
                <a:latin typeface="Agency FB" pitchFamily="34" charset="0"/>
              </a:rPr>
              <a:t/>
            </a:r>
            <a:br>
              <a:rPr lang="tr-TR" sz="2800" dirty="0" smtClean="0">
                <a:latin typeface="Agency FB" pitchFamily="34" charset="0"/>
              </a:rPr>
            </a:br>
            <a:r>
              <a:rPr lang="tr-TR" sz="2800" dirty="0" smtClean="0">
                <a:latin typeface="Agency FB" pitchFamily="34" charset="0"/>
              </a:rPr>
              <a:t>Ders esnasında not tutulmalıdır. </a:t>
            </a:r>
            <a:br>
              <a:rPr lang="tr-TR" sz="2800" dirty="0" smtClean="0">
                <a:latin typeface="Agency FB" pitchFamily="34" charset="0"/>
              </a:rPr>
            </a:br>
            <a:r>
              <a:rPr lang="tr-TR" sz="2800" dirty="0" smtClean="0">
                <a:latin typeface="Agency FB" pitchFamily="34" charset="0"/>
              </a:rPr>
              <a:t/>
            </a:r>
            <a:br>
              <a:rPr lang="tr-TR" sz="2800" dirty="0" smtClean="0">
                <a:latin typeface="Agency FB" pitchFamily="34" charset="0"/>
              </a:rPr>
            </a:br>
            <a:r>
              <a:rPr lang="tr-TR" sz="2800" dirty="0" smtClean="0">
                <a:latin typeface="Agency FB" pitchFamily="34" charset="0"/>
              </a:rPr>
              <a:t>Şu ifadelerle yada bunlara benzer ifadelerle başlayan cümleler özellikle not edilmelidir : </a:t>
            </a:r>
            <a:br>
              <a:rPr lang="tr-TR" sz="2800" dirty="0" smtClean="0">
                <a:latin typeface="Agency FB" pitchFamily="34" charset="0"/>
              </a:rPr>
            </a:br>
            <a:r>
              <a:rPr lang="tr-TR" sz="2800" dirty="0" smtClean="0">
                <a:latin typeface="Agency FB" pitchFamily="34" charset="0"/>
              </a:rPr>
              <a:t>Bundan dolayı…….özetle…… tekrar ediyorum….. gibi. </a:t>
            </a:r>
            <a:br>
              <a:rPr lang="tr-TR" sz="2800" dirty="0" smtClean="0">
                <a:latin typeface="Agency FB" pitchFamily="34" charset="0"/>
              </a:rPr>
            </a:br>
            <a:r>
              <a:rPr lang="tr-TR" sz="2800" dirty="0" smtClean="0">
                <a:latin typeface="Agency FB" pitchFamily="34" charset="0"/>
              </a:rPr>
              <a:t> </a:t>
            </a:r>
            <a:br>
              <a:rPr lang="tr-TR" sz="2800" dirty="0" smtClean="0">
                <a:latin typeface="Agency FB" pitchFamily="34" charset="0"/>
              </a:rPr>
            </a:br>
            <a:r>
              <a:rPr lang="tr-TR" sz="2800" dirty="0" smtClean="0">
                <a:latin typeface="Agency FB" pitchFamily="34" charset="0"/>
              </a:rPr>
              <a:t>Tarih dersinde tekrar, anlatılarak önemli noktalar yazılarak yapılmalıdır. </a:t>
            </a:r>
          </a:p>
          <a:p>
            <a:pPr algn="ctr"/>
            <a:endParaRPr lang="tr-TR" sz="2800" dirty="0" smtClean="0">
              <a:latin typeface="Agency FB" pitchFamily="34" charset="0"/>
            </a:endParaRPr>
          </a:p>
          <a:p>
            <a:pPr algn="ctr"/>
            <a:endParaRPr lang="tr-TR" sz="2800" dirty="0">
              <a:latin typeface="Agency FB"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126884"/>
            <a:ext cx="8715436" cy="4873752"/>
          </a:xfrm>
        </p:spPr>
        <p:txBody>
          <a:bodyPr>
            <a:noAutofit/>
          </a:bodyPr>
          <a:lstStyle/>
          <a:p>
            <a:pPr algn="ctr">
              <a:buNone/>
            </a:pPr>
            <a:r>
              <a:rPr lang="tr-TR" sz="3600" dirty="0" smtClean="0">
                <a:latin typeface="Agency FB" pitchFamily="34" charset="0"/>
              </a:rPr>
              <a:t>	Soruları </a:t>
            </a:r>
            <a:r>
              <a:rPr lang="tr-TR" sz="3600" dirty="0" smtClean="0">
                <a:latin typeface="Agency FB" pitchFamily="34" charset="0"/>
              </a:rPr>
              <a:t>yorumlarken olayların geçtiği dönemin koşullarını düşünün</a:t>
            </a:r>
            <a:r>
              <a:rPr lang="tr-TR" sz="3600" dirty="0" smtClean="0">
                <a:latin typeface="Agency FB" pitchFamily="34" charset="0"/>
              </a:rPr>
              <a:t>.</a:t>
            </a:r>
          </a:p>
          <a:p>
            <a:pPr algn="ctr">
              <a:buNone/>
            </a:pPr>
            <a:r>
              <a:rPr lang="tr-TR" sz="3600" dirty="0" smtClean="0">
                <a:latin typeface="Agency FB" pitchFamily="34" charset="0"/>
              </a:rPr>
              <a:t> </a:t>
            </a:r>
          </a:p>
          <a:p>
            <a:pPr algn="ctr">
              <a:buNone/>
            </a:pPr>
            <a:r>
              <a:rPr lang="tr-TR" sz="3600" dirty="0" smtClean="0">
                <a:latin typeface="Agency FB" pitchFamily="34" charset="0"/>
              </a:rPr>
              <a:t>	Soruları </a:t>
            </a:r>
            <a:r>
              <a:rPr lang="tr-TR" sz="3600" dirty="0" smtClean="0">
                <a:latin typeface="Agency FB" pitchFamily="34" charset="0"/>
              </a:rPr>
              <a:t>dikkatle okuyun, soru köküne dikkat edin </a:t>
            </a:r>
            <a:r>
              <a:rPr lang="tr-TR" sz="3600" dirty="0" smtClean="0">
                <a:latin typeface="Agency FB" pitchFamily="34" charset="0"/>
              </a:rPr>
              <a:t>(olumlu </a:t>
            </a:r>
            <a:r>
              <a:rPr lang="tr-TR" sz="3600" dirty="0" smtClean="0">
                <a:latin typeface="Agency FB" pitchFamily="34" charset="0"/>
              </a:rPr>
              <a:t>– olumsuz ). </a:t>
            </a:r>
          </a:p>
          <a:p>
            <a:pPr algn="ctr">
              <a:buNone/>
            </a:pPr>
            <a:r>
              <a:rPr lang="tr-TR" sz="3600" dirty="0" smtClean="0">
                <a:latin typeface="Agency FB" pitchFamily="34" charset="0"/>
              </a:rPr>
              <a:t/>
            </a:r>
            <a:br>
              <a:rPr lang="tr-TR" sz="3600" dirty="0" smtClean="0">
                <a:latin typeface="Agency FB" pitchFamily="34" charset="0"/>
              </a:rPr>
            </a:br>
            <a:r>
              <a:rPr lang="tr-TR" sz="3600" dirty="0" smtClean="0">
                <a:latin typeface="Agency FB" pitchFamily="34" charset="0"/>
              </a:rPr>
              <a:t>Bir savaş konusu üzerine çalışıyor iseniz o savaşın geçtiği yerin </a:t>
            </a:r>
            <a:r>
              <a:rPr lang="tr-TR" sz="3600" dirty="0" smtClean="0">
                <a:latin typeface="Agency FB" pitchFamily="34" charset="0"/>
              </a:rPr>
              <a:t>fotoğraflarını </a:t>
            </a:r>
            <a:r>
              <a:rPr lang="tr-TR" sz="3600" dirty="0" smtClean="0">
                <a:latin typeface="Agency FB" pitchFamily="34" charset="0"/>
              </a:rPr>
              <a:t>araştırın, orayı </a:t>
            </a:r>
            <a:r>
              <a:rPr lang="tr-TR" sz="3600" dirty="0" smtClean="0">
                <a:latin typeface="Agency FB" pitchFamily="34" charset="0"/>
              </a:rPr>
              <a:t>tanıyın. </a:t>
            </a:r>
            <a:r>
              <a:rPr lang="tr-TR" sz="3600" dirty="0" smtClean="0">
                <a:latin typeface="Agency FB" pitchFamily="34" charset="0"/>
              </a:rPr>
              <a:t>G</a:t>
            </a:r>
            <a:r>
              <a:rPr lang="tr-TR" sz="3600" dirty="0" smtClean="0">
                <a:latin typeface="Agency FB" pitchFamily="34" charset="0"/>
              </a:rPr>
              <a:t>örsel materyaller </a:t>
            </a:r>
            <a:r>
              <a:rPr lang="tr-TR" sz="3600" dirty="0" smtClean="0">
                <a:latin typeface="Agency FB" pitchFamily="34" charset="0"/>
              </a:rPr>
              <a:t>kullanarak öğrenmek sınav zamanında </a:t>
            </a:r>
            <a:r>
              <a:rPr lang="tr-TR" sz="3600" dirty="0" smtClean="0">
                <a:latin typeface="Agency FB" pitchFamily="34" charset="0"/>
              </a:rPr>
              <a:t>tarih </a:t>
            </a:r>
            <a:r>
              <a:rPr lang="tr-TR" sz="3600" dirty="0" smtClean="0">
                <a:latin typeface="Agency FB" pitchFamily="34" charset="0"/>
              </a:rPr>
              <a:t>konularını hatırlamanızda size </a:t>
            </a:r>
            <a:r>
              <a:rPr lang="tr-TR" sz="3600" dirty="0" smtClean="0">
                <a:latin typeface="Agency FB" pitchFamily="34" charset="0"/>
              </a:rPr>
              <a:t>çok yardımcı </a:t>
            </a:r>
            <a:r>
              <a:rPr lang="tr-TR" sz="3600" dirty="0" smtClean="0">
                <a:latin typeface="Agency FB" pitchFamily="34" charset="0"/>
              </a:rPr>
              <a:t>ol</a:t>
            </a:r>
            <a:r>
              <a:rPr lang="tr-TR" sz="3600" dirty="0" smtClean="0">
                <a:latin typeface="Agency FB" pitchFamily="34" charset="0"/>
              </a:rPr>
              <a:t>acaktır</a:t>
            </a:r>
            <a:r>
              <a:rPr lang="tr-TR" sz="3600" dirty="0" smtClean="0">
                <a:latin typeface="Agency FB" pitchFamily="34" charset="0"/>
              </a:rPr>
              <a:t>.</a:t>
            </a:r>
            <a:endParaRPr lang="tr-TR" sz="3600" dirty="0">
              <a:latin typeface="Agency FB"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714356"/>
            <a:ext cx="8715436" cy="4873752"/>
          </a:xfrm>
        </p:spPr>
        <p:txBody>
          <a:bodyPr>
            <a:noAutofit/>
          </a:bodyPr>
          <a:lstStyle/>
          <a:p>
            <a:pPr algn="ctr">
              <a:buNone/>
            </a:pPr>
            <a:r>
              <a:rPr lang="tr-TR" sz="3600" dirty="0" smtClean="0">
                <a:latin typeface="Agency FB" pitchFamily="34" charset="0"/>
              </a:rPr>
              <a:t>	Anlaşılmayan </a:t>
            </a:r>
            <a:r>
              <a:rPr lang="tr-TR" sz="3600" dirty="0" smtClean="0">
                <a:latin typeface="Agency FB" pitchFamily="34" charset="0"/>
              </a:rPr>
              <a:t>bir konu anında öğretmene sorularak anlaşılmaya çalışılmalıdır</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Çalışılan </a:t>
            </a:r>
            <a:r>
              <a:rPr lang="tr-TR" sz="3600" dirty="0" smtClean="0">
                <a:latin typeface="Agency FB" pitchFamily="34" charset="0"/>
              </a:rPr>
              <a:t>konu sesli olarak kendi kendine anlatılmalı, zihinsel haritalar çıkarılarak, önemli ayrıntılar not alınmalı. Alınan bu notlar sürekli göze çarpacak yerlere yapıştırılmalı</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Konuyu </a:t>
            </a:r>
            <a:r>
              <a:rPr lang="tr-TR" sz="3600" dirty="0" smtClean="0">
                <a:latin typeface="Agency FB" pitchFamily="34" charset="0"/>
              </a:rPr>
              <a:t>okurken önemli yerlerin altı çizilmelidir.</a:t>
            </a:r>
          </a:p>
          <a:p>
            <a:pPr algn="ctr"/>
            <a:endParaRPr lang="tr-TR" sz="3600" dirty="0">
              <a:latin typeface="Agency FB"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1000108"/>
            <a:ext cx="8715436" cy="4873752"/>
          </a:xfrm>
        </p:spPr>
        <p:txBody>
          <a:bodyPr>
            <a:normAutofit/>
          </a:bodyPr>
          <a:lstStyle/>
          <a:p>
            <a:pPr algn="ctr">
              <a:buNone/>
            </a:pPr>
            <a:r>
              <a:rPr lang="tr-TR" sz="3600" dirty="0" smtClean="0">
                <a:latin typeface="Agency FB" pitchFamily="34" charset="0"/>
              </a:rPr>
              <a:t>	T.C </a:t>
            </a:r>
            <a:r>
              <a:rPr lang="tr-TR" sz="3600" dirty="0" smtClean="0">
                <a:latin typeface="Agency FB" pitchFamily="34" charset="0"/>
              </a:rPr>
              <a:t>İnkılap Tarihi ve Atatürkçülük dersi ile ilgili olan temel kavramların ve terimlerin ( siyasi birlik, merkezi otorite, Rönesans, feodalite, himaye, manda gibi) ne anlama geldiğinin bilinmesi gerekmektedir</a:t>
            </a:r>
            <a:r>
              <a:rPr lang="tr-TR" sz="3600" dirty="0" smtClean="0">
                <a:latin typeface="Agency FB" pitchFamily="34" charset="0"/>
              </a:rPr>
              <a:t>.</a:t>
            </a:r>
          </a:p>
          <a:p>
            <a:pPr algn="ctr"/>
            <a:endParaRPr lang="tr-TR" sz="3600" dirty="0" smtClean="0">
              <a:latin typeface="Agency FB" pitchFamily="34" charset="0"/>
            </a:endParaRPr>
          </a:p>
          <a:p>
            <a:pPr algn="ctr">
              <a:buNone/>
            </a:pPr>
            <a:r>
              <a:rPr lang="tr-TR" sz="3600" dirty="0" smtClean="0">
                <a:latin typeface="Agency FB" pitchFamily="34" charset="0"/>
              </a:rPr>
              <a:t>	Antlaşmalara </a:t>
            </a:r>
            <a:r>
              <a:rPr lang="tr-TR" sz="3600" dirty="0" smtClean="0">
                <a:latin typeface="Agency FB" pitchFamily="34" charset="0"/>
              </a:rPr>
              <a:t>çalışırken "Niçin bir araya gelindi?", "Madde ne için oluşturuldu?" ve "Amaç ne idi?" sorularını kullanabilirsin.</a:t>
            </a:r>
          </a:p>
          <a:p>
            <a:pPr algn="ctr"/>
            <a:endParaRPr lang="tr-TR" sz="3600" dirty="0" smtClean="0">
              <a:latin typeface="Agency FB" pitchFamily="34" charset="0"/>
            </a:endParaRPr>
          </a:p>
          <a:p>
            <a:pPr algn="ctr"/>
            <a:endParaRPr lang="tr-TR" sz="3600" dirty="0">
              <a:latin typeface="Agency FB"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42900"/>
            <a:ext cx="8715404" cy="6858000"/>
          </a:xfrm>
        </p:spPr>
        <p:txBody>
          <a:bodyPr>
            <a:normAutofit lnSpcReduction="10000"/>
          </a:bodyPr>
          <a:lstStyle/>
          <a:p>
            <a:pPr algn="ctr">
              <a:buNone/>
            </a:pPr>
            <a:r>
              <a:rPr lang="tr-TR" sz="3600" dirty="0" smtClean="0">
                <a:latin typeface="Agency FB" pitchFamily="34" charset="0"/>
              </a:rPr>
              <a:t>	</a:t>
            </a:r>
          </a:p>
          <a:p>
            <a:pPr algn="ctr">
              <a:buNone/>
            </a:pPr>
            <a:r>
              <a:rPr lang="tr-TR" sz="3600" dirty="0" smtClean="0">
                <a:latin typeface="Agency FB" pitchFamily="34" charset="0"/>
              </a:rPr>
              <a:t>Dersi </a:t>
            </a:r>
            <a:r>
              <a:rPr lang="tr-TR" sz="3600" dirty="0" smtClean="0">
                <a:latin typeface="Agency FB" pitchFamily="34" charset="0"/>
              </a:rPr>
              <a:t>derste dinleyin.</a:t>
            </a:r>
          </a:p>
          <a:p>
            <a:pPr algn="ctr">
              <a:buNone/>
            </a:pPr>
            <a:r>
              <a:rPr lang="tr-TR" sz="3600" dirty="0" smtClean="0">
                <a:latin typeface="Agency FB" pitchFamily="34" charset="0"/>
              </a:rPr>
              <a:t>	Dersi </a:t>
            </a:r>
            <a:r>
              <a:rPr lang="tr-TR" sz="3600" dirty="0" smtClean="0">
                <a:latin typeface="Agency FB" pitchFamily="34" charset="0"/>
              </a:rPr>
              <a:t>dinlerken de çalışırken de not tutun.</a:t>
            </a:r>
          </a:p>
          <a:p>
            <a:pPr algn="ctr">
              <a:buNone/>
            </a:pPr>
            <a:r>
              <a:rPr lang="tr-TR" sz="3600" dirty="0" smtClean="0">
                <a:latin typeface="Agency FB" pitchFamily="34" charset="0"/>
              </a:rPr>
              <a:t>	Konunun </a:t>
            </a:r>
            <a:r>
              <a:rPr lang="tr-TR" sz="3600" dirty="0" smtClean="0">
                <a:latin typeface="Agency FB" pitchFamily="34" charset="0"/>
              </a:rPr>
              <a:t>mantığını kavramaya çalışın</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Düzenli </a:t>
            </a:r>
            <a:r>
              <a:rPr lang="tr-TR" sz="3600" dirty="0" smtClean="0">
                <a:latin typeface="Agency FB" pitchFamily="34" charset="0"/>
              </a:rPr>
              <a:t>tekrar edin ve bol soru çözün.</a:t>
            </a:r>
          </a:p>
          <a:p>
            <a:pPr algn="ctr">
              <a:buNone/>
            </a:pPr>
            <a:r>
              <a:rPr lang="tr-TR" sz="3600" dirty="0" smtClean="0">
                <a:latin typeface="Agency FB" pitchFamily="34" charset="0"/>
              </a:rPr>
              <a:t>	Bu </a:t>
            </a:r>
            <a:r>
              <a:rPr lang="tr-TR" sz="3600" dirty="0" smtClean="0">
                <a:latin typeface="Agency FB" pitchFamily="34" charset="0"/>
              </a:rPr>
              <a:t>ders okunarak değil, yazılarak anlaşılan bir derstir.</a:t>
            </a:r>
          </a:p>
          <a:p>
            <a:pPr algn="ctr">
              <a:buNone/>
            </a:pPr>
            <a:r>
              <a:rPr lang="tr-TR" sz="3600" dirty="0" smtClean="0">
                <a:latin typeface="Agency FB" pitchFamily="34" charset="0"/>
              </a:rPr>
              <a:t>	Geçmiş </a:t>
            </a:r>
            <a:r>
              <a:rPr lang="tr-TR" sz="3600" dirty="0" smtClean="0">
                <a:latin typeface="Agency FB" pitchFamily="34" charset="0"/>
              </a:rPr>
              <a:t>sınav sorularına bakıp çözerek sınav sistemi hakkında fikir sahibi olun</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Çözemediğiniz </a:t>
            </a:r>
            <a:r>
              <a:rPr lang="tr-TR" sz="3600" dirty="0" smtClean="0">
                <a:latin typeface="Agency FB" pitchFamily="34" charset="0"/>
              </a:rPr>
              <a:t>soruların mantığını çözmek için mutlaka ders öğretmenine sorun. </a:t>
            </a: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8715404" cy="6858000"/>
          </a:xfrm>
        </p:spPr>
        <p:txBody>
          <a:bodyPr>
            <a:normAutofit/>
          </a:bodyPr>
          <a:lstStyle/>
          <a:p>
            <a:pPr algn="ctr"/>
            <a:endParaRPr lang="tr-TR" sz="3600" dirty="0" smtClean="0">
              <a:latin typeface="Agency FB" pitchFamily="34" charset="0"/>
            </a:endParaRPr>
          </a:p>
          <a:p>
            <a:pPr algn="ctr">
              <a:buNone/>
            </a:pPr>
            <a:r>
              <a:rPr lang="tr-TR" sz="3600" dirty="0" smtClean="0">
                <a:latin typeface="Agency FB" pitchFamily="34" charset="0"/>
              </a:rPr>
              <a:t>	</a:t>
            </a:r>
          </a:p>
          <a:p>
            <a:pPr algn="ctr">
              <a:buNone/>
            </a:pPr>
            <a:endParaRPr lang="tr-TR" sz="3600" dirty="0" smtClean="0">
              <a:latin typeface="Agency FB" pitchFamily="34" charset="0"/>
            </a:endParaRPr>
          </a:p>
          <a:p>
            <a:pPr algn="ctr">
              <a:buNone/>
            </a:pPr>
            <a:r>
              <a:rPr lang="tr-TR" sz="3600" dirty="0" smtClean="0">
                <a:latin typeface="Agency FB" pitchFamily="34" charset="0"/>
              </a:rPr>
              <a:t>Sınava </a:t>
            </a:r>
            <a:r>
              <a:rPr lang="tr-TR" sz="3600" dirty="0" smtClean="0">
                <a:latin typeface="Agency FB" pitchFamily="34" charset="0"/>
              </a:rPr>
              <a:t>çalışırken sebep-sonuç ilişkisine bakabilir. "Ne", "neden" sorularını sorup ve cevap arayabilirsin</a:t>
            </a:r>
            <a:r>
              <a:rPr lang="tr-TR" sz="3600" dirty="0" smtClean="0">
                <a:latin typeface="Agency FB" pitchFamily="34" charset="0"/>
              </a:rPr>
              <a:t>.</a:t>
            </a:r>
          </a:p>
          <a:p>
            <a:pPr algn="ctr">
              <a:buNone/>
            </a:pPr>
            <a:endParaRPr lang="tr-TR" sz="3600" dirty="0" smtClean="0">
              <a:latin typeface="Agency FB" pitchFamily="34" charset="0"/>
            </a:endParaRPr>
          </a:p>
          <a:p>
            <a:pPr lvl="0" algn="ctr">
              <a:buClr>
                <a:srgbClr val="FE8637"/>
              </a:buClr>
              <a:buNone/>
            </a:pPr>
            <a:r>
              <a:rPr lang="tr-TR" sz="3600" dirty="0" smtClean="0">
                <a:solidFill>
                  <a:prstClr val="black"/>
                </a:solidFill>
                <a:latin typeface="Agency FB" pitchFamily="34" charset="0"/>
              </a:rPr>
              <a:t>	Kendine </a:t>
            </a:r>
            <a:r>
              <a:rPr lang="tr-TR" sz="3600" dirty="0" smtClean="0">
                <a:solidFill>
                  <a:prstClr val="black"/>
                </a:solidFill>
                <a:latin typeface="Agency FB" pitchFamily="34" charset="0"/>
              </a:rPr>
              <a:t>has bir tarih şeridi oluşturup ve mütarekeleri, kongreleri buna yerleştirebilirsin.</a:t>
            </a:r>
          </a:p>
          <a:p>
            <a:pPr algn="ctr"/>
            <a:endParaRPr lang="tr-TR" sz="3600" dirty="0" smtClean="0">
              <a:latin typeface="Agency FB" pitchFamily="34" charset="0"/>
            </a:endParaRPr>
          </a:p>
          <a:p>
            <a:pPr algn="ctr"/>
            <a:endParaRPr lang="tr-TR" sz="3600" dirty="0" smtClean="0">
              <a:latin typeface="Agency FB" pitchFamily="34" charset="0"/>
            </a:endParaRPr>
          </a:p>
          <a:p>
            <a:pPr algn="ct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71472" y="1071554"/>
            <a:ext cx="7467600" cy="1143000"/>
          </a:xfrm>
        </p:spPr>
        <p:txBody>
          <a:bodyPr>
            <a:noAutofit/>
          </a:bodyPr>
          <a:lstStyle/>
          <a:p>
            <a:pPr algn="ctr"/>
            <a:r>
              <a:rPr lang="tr-TR" sz="7200" b="1" dirty="0" smtClean="0">
                <a:solidFill>
                  <a:srgbClr val="002060"/>
                </a:solidFill>
                <a:latin typeface="Snap ITC" pitchFamily="82" charset="0"/>
              </a:rPr>
              <a:t>COĞRAFYA</a:t>
            </a:r>
            <a:endParaRPr lang="tr-TR" sz="7200" b="1" dirty="0">
              <a:solidFill>
                <a:srgbClr val="002060"/>
              </a:solidFill>
              <a:latin typeface="Snap ITC" pitchFamily="82" charset="0"/>
            </a:endParaRPr>
          </a:p>
        </p:txBody>
      </p:sp>
      <p:pic>
        <p:nvPicPr>
          <p:cNvPr id="6" name="Picture 2" descr="C:\Users\USER\Desktop\cografya.jpg"/>
          <p:cNvPicPr>
            <a:picLocks noChangeAspect="1" noChangeArrowheads="1"/>
          </p:cNvPicPr>
          <p:nvPr/>
        </p:nvPicPr>
        <p:blipFill>
          <a:blip r:embed="rId2"/>
          <a:srcRect/>
          <a:stretch>
            <a:fillRect/>
          </a:stretch>
        </p:blipFill>
        <p:spPr bwMode="auto">
          <a:xfrm>
            <a:off x="1928794" y="2857496"/>
            <a:ext cx="4929222" cy="285752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484074"/>
            <a:ext cx="8715436" cy="4873752"/>
          </a:xfrm>
        </p:spPr>
        <p:txBody>
          <a:bodyPr>
            <a:noAutofit/>
          </a:bodyPr>
          <a:lstStyle/>
          <a:p>
            <a:pPr algn="ctr">
              <a:buNone/>
            </a:pPr>
            <a:r>
              <a:rPr lang="tr-TR" sz="3600" dirty="0" smtClean="0">
                <a:latin typeface="Agency FB" pitchFamily="34" charset="0"/>
              </a:rPr>
              <a:t>	Coğrafya </a:t>
            </a:r>
            <a:r>
              <a:rPr lang="tr-TR" sz="3600" dirty="0" smtClean="0">
                <a:latin typeface="Agency FB" pitchFamily="34" charset="0"/>
              </a:rPr>
              <a:t>dersi, bilgileri ezberlemekten çok coğrafi olayları oluş biçimleri, dağılış ve sonuç ilişkileri içerisinde öğrenerek çalışmalıdır. </a:t>
            </a:r>
            <a:br>
              <a:rPr lang="tr-TR" sz="3600" dirty="0" smtClean="0">
                <a:latin typeface="Agency FB" pitchFamily="34" charset="0"/>
              </a:rPr>
            </a:br>
            <a:r>
              <a:rPr lang="tr-TR" sz="3600" dirty="0" smtClean="0">
                <a:latin typeface="Agency FB" pitchFamily="34" charset="0"/>
              </a:rPr>
              <a:t/>
            </a:r>
            <a:br>
              <a:rPr lang="tr-TR" sz="3600" dirty="0" smtClean="0">
                <a:latin typeface="Agency FB" pitchFamily="34" charset="0"/>
              </a:rPr>
            </a:br>
            <a:r>
              <a:rPr lang="tr-TR" sz="3600" dirty="0" smtClean="0">
                <a:latin typeface="Agency FB" pitchFamily="34" charset="0"/>
              </a:rPr>
              <a:t>Okuduğunuz bilgileri mümkünse bir şekil üzerine aktarın. Bu durum öğrendiklerinizi kullanabilme yetinizi artıracak ve soruların çözümünde kolaylık sağlayacaktır. </a:t>
            </a:r>
          </a:p>
          <a:p>
            <a:pPr algn="ctr">
              <a:buNone/>
            </a:pPr>
            <a:r>
              <a:rPr lang="tr-TR" sz="3600" dirty="0" smtClean="0">
                <a:latin typeface="Agency FB" pitchFamily="34" charset="0"/>
              </a:rPr>
              <a:t>	Bu </a:t>
            </a:r>
            <a:r>
              <a:rPr lang="tr-TR" sz="3600" dirty="0" smtClean="0">
                <a:latin typeface="Agency FB" pitchFamily="34" charset="0"/>
              </a:rPr>
              <a:t>dersi çalışırken, yapılması gereken bir başka yöntem ise harita kullanmaktır. Bu alışkanlık coğrafyanın temeli olan “nerede? sorusuna cevap bulmanızı sağlayacaktır. </a:t>
            </a:r>
            <a:br>
              <a:rPr lang="tr-TR" sz="3600" dirty="0" smtClean="0">
                <a:latin typeface="Agency FB" pitchFamily="34" charset="0"/>
              </a:rPr>
            </a:br>
            <a:endParaRPr lang="tr-TR" sz="3600" dirty="0" smtClean="0">
              <a:latin typeface="Agency FB" pitchFamily="34" charset="0"/>
            </a:endParaRPr>
          </a:p>
          <a:p>
            <a:pPr algn="ctr"/>
            <a:endParaRPr lang="tr-TR" sz="3600" dirty="0">
              <a:latin typeface="Agency FB"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571480"/>
            <a:ext cx="8715436" cy="4873752"/>
          </a:xfrm>
        </p:spPr>
        <p:txBody>
          <a:bodyPr>
            <a:noAutofit/>
          </a:bodyPr>
          <a:lstStyle/>
          <a:p>
            <a:pPr algn="ctr">
              <a:buNone/>
            </a:pPr>
            <a:r>
              <a:rPr lang="tr-TR" sz="3600" dirty="0" smtClean="0">
                <a:latin typeface="Agency FB" pitchFamily="34" charset="0"/>
              </a:rPr>
              <a:t>	Coğrafya </a:t>
            </a:r>
            <a:r>
              <a:rPr lang="tr-TR" sz="3600" dirty="0" smtClean="0">
                <a:latin typeface="Agency FB" pitchFamily="34" charset="0"/>
              </a:rPr>
              <a:t>konuları birbirleriyle oldukça bağlantılıdır. Karşımıza çıkan bir soru birden fazla konuya ait bilgi birikimini içeriğinde </a:t>
            </a:r>
            <a:r>
              <a:rPr lang="tr-TR" sz="3600" dirty="0" smtClean="0">
                <a:latin typeface="Agency FB" pitchFamily="34" charset="0"/>
              </a:rPr>
              <a:t>barındırabilir.</a:t>
            </a:r>
          </a:p>
          <a:p>
            <a:pPr algn="ctr">
              <a:buNone/>
            </a:pPr>
            <a:endParaRPr lang="tr-TR" sz="3600" dirty="0" smtClean="0">
              <a:latin typeface="Agency FB" pitchFamily="34" charset="0"/>
            </a:endParaRPr>
          </a:p>
          <a:p>
            <a:pPr algn="ctr">
              <a:buNone/>
            </a:pPr>
            <a:r>
              <a:rPr lang="tr-TR" sz="3600" dirty="0" smtClean="0">
                <a:latin typeface="Agency FB" pitchFamily="34" charset="0"/>
              </a:rPr>
              <a:t>	</a:t>
            </a:r>
            <a:r>
              <a:rPr lang="tr-TR" sz="3600" dirty="0" smtClean="0">
                <a:latin typeface="Agency FB" pitchFamily="34" charset="0"/>
              </a:rPr>
              <a:t>Konular </a:t>
            </a:r>
            <a:r>
              <a:rPr lang="tr-TR" sz="3600" dirty="0" smtClean="0">
                <a:latin typeface="Agency FB" pitchFamily="34" charset="0"/>
              </a:rPr>
              <a:t>düzenli olarak tekrar edilmelidir. Konular yazılarak daha iyi akılda kalacağı için öğrenci, kendi cümlelerinizle notlar tutmaya çalışmalıdır. Bu derste genel olarak soyut kavramlar az, somut kavramlar daha fazladır. Bu nedenle günlük hayattan örnekler bulmak her zaman daha net akılda tutmayı sağlayacaktır.</a:t>
            </a:r>
          </a:p>
          <a:p>
            <a:pPr algn="ctr"/>
            <a:endParaRPr lang="tr-TR" sz="3600" dirty="0">
              <a:latin typeface="Agency FB"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76300" y="1071554"/>
            <a:ext cx="7467600" cy="1143000"/>
          </a:xfrm>
        </p:spPr>
        <p:txBody>
          <a:bodyPr>
            <a:noAutofit/>
          </a:bodyPr>
          <a:lstStyle/>
          <a:p>
            <a:pPr algn="ctr"/>
            <a:r>
              <a:rPr lang="tr-TR" sz="7200" b="1" dirty="0" smtClean="0">
                <a:solidFill>
                  <a:srgbClr val="002060"/>
                </a:solidFill>
                <a:latin typeface="Snap ITC" pitchFamily="82" charset="0"/>
              </a:rPr>
              <a:t>FELSEFE</a:t>
            </a:r>
            <a:endParaRPr lang="tr-TR" sz="7200" b="1" dirty="0">
              <a:solidFill>
                <a:srgbClr val="002060"/>
              </a:solidFill>
              <a:latin typeface="Snap ITC" pitchFamily="82" charset="0"/>
            </a:endParaRPr>
          </a:p>
        </p:txBody>
      </p:sp>
      <p:pic>
        <p:nvPicPr>
          <p:cNvPr id="6" name="Picture 2" descr="C:\Users\USER\Desktop\meaning-of-life-min.jpg"/>
          <p:cNvPicPr>
            <a:picLocks noChangeAspect="1" noChangeArrowheads="1"/>
          </p:cNvPicPr>
          <p:nvPr/>
        </p:nvPicPr>
        <p:blipFill>
          <a:blip r:embed="rId2"/>
          <a:srcRect/>
          <a:stretch>
            <a:fillRect/>
          </a:stretch>
        </p:blipFill>
        <p:spPr bwMode="auto">
          <a:xfrm>
            <a:off x="1928794" y="2857496"/>
            <a:ext cx="4929222" cy="285752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928670"/>
            <a:ext cx="8715436" cy="4873752"/>
          </a:xfrm>
        </p:spPr>
        <p:txBody>
          <a:bodyPr>
            <a:noAutofit/>
          </a:bodyPr>
          <a:lstStyle/>
          <a:p>
            <a:pPr algn="ctr">
              <a:buNone/>
            </a:pPr>
            <a:r>
              <a:rPr lang="tr-TR" sz="3600" dirty="0" smtClean="0">
                <a:latin typeface="Agency FB" pitchFamily="34" charset="0"/>
              </a:rPr>
              <a:t>	Felsefe </a:t>
            </a:r>
            <a:r>
              <a:rPr lang="tr-TR" sz="3600" dirty="0" smtClean="0">
                <a:latin typeface="Agency FB" pitchFamily="34" charset="0"/>
              </a:rPr>
              <a:t>soyut bir derstir. Felsefî disiplinleri ve o düşünürlerin görüşlerini bilmek gerekir. </a:t>
            </a:r>
            <a:br>
              <a:rPr lang="tr-TR" sz="3600" dirty="0" smtClean="0">
                <a:latin typeface="Agency FB" pitchFamily="34" charset="0"/>
              </a:rPr>
            </a:br>
            <a:r>
              <a:rPr lang="tr-TR" sz="3600" dirty="0" smtClean="0">
                <a:latin typeface="Agency FB" pitchFamily="34" charset="0"/>
              </a:rPr>
              <a:t/>
            </a:r>
            <a:br>
              <a:rPr lang="tr-TR" sz="3600" dirty="0" smtClean="0">
                <a:latin typeface="Agency FB" pitchFamily="34" charset="0"/>
              </a:rPr>
            </a:br>
            <a:r>
              <a:rPr lang="tr-TR" sz="3600" dirty="0" smtClean="0">
                <a:latin typeface="Agency FB" pitchFamily="34" charset="0"/>
              </a:rPr>
              <a:t>Felsefî terminolojiye hakim olmak gerekir. Örneğin soru “</a:t>
            </a:r>
            <a:r>
              <a:rPr lang="tr-TR" sz="3600" dirty="0" err="1" smtClean="0">
                <a:latin typeface="Agency FB" pitchFamily="34" charset="0"/>
              </a:rPr>
              <a:t>Empirist</a:t>
            </a:r>
            <a:r>
              <a:rPr lang="tr-TR" sz="3600" dirty="0" smtClean="0">
                <a:latin typeface="Agency FB" pitchFamily="34" charset="0"/>
              </a:rPr>
              <a:t> bir filozof olan….. “ diye başlarsa </a:t>
            </a:r>
            <a:r>
              <a:rPr lang="tr-TR" sz="3600" dirty="0" err="1" smtClean="0">
                <a:latin typeface="Agency FB" pitchFamily="34" charset="0"/>
              </a:rPr>
              <a:t>emprizmin</a:t>
            </a:r>
            <a:r>
              <a:rPr lang="tr-TR" sz="3600" dirty="0" smtClean="0">
                <a:latin typeface="Agency FB" pitchFamily="34" charset="0"/>
              </a:rPr>
              <a:t> ne olduğunu bilmemiz paragrafı doğru yorumlamamızda yardımcı olur. </a:t>
            </a:r>
          </a:p>
          <a:p>
            <a:pPr algn="ctr">
              <a:buNone/>
            </a:pPr>
            <a:r>
              <a:rPr lang="tr-TR" sz="3600" dirty="0" smtClean="0">
                <a:latin typeface="Agency FB" pitchFamily="34" charset="0"/>
              </a:rPr>
              <a:t>	Bu </a:t>
            </a:r>
            <a:r>
              <a:rPr lang="tr-TR" sz="3600" dirty="0" smtClean="0">
                <a:latin typeface="Agency FB" pitchFamily="34" charset="0"/>
              </a:rPr>
              <a:t>dersi çalışırken ezberden kaçınmak gerekir. </a:t>
            </a:r>
            <a:br>
              <a:rPr lang="tr-TR" sz="3600" dirty="0" smtClean="0">
                <a:latin typeface="Agency FB" pitchFamily="34" charset="0"/>
              </a:rPr>
            </a:br>
            <a:r>
              <a:rPr lang="tr-TR" sz="3600" dirty="0" smtClean="0">
                <a:latin typeface="Agency FB" pitchFamily="34" charset="0"/>
              </a:rPr>
              <a:t/>
            </a:r>
            <a:br>
              <a:rPr lang="tr-TR" sz="3600" dirty="0" smtClean="0">
                <a:latin typeface="Agency FB" pitchFamily="34" charset="0"/>
              </a:rPr>
            </a:br>
            <a:r>
              <a:rPr lang="tr-TR" sz="3600" dirty="0" smtClean="0">
                <a:latin typeface="Agency FB" pitchFamily="34" charset="0"/>
              </a:rPr>
              <a:t> </a:t>
            </a:r>
          </a:p>
          <a:p>
            <a:pPr algn="ctr"/>
            <a:endParaRPr lang="tr-TR" sz="3600" dirty="0">
              <a:latin typeface="Agency FB"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928670"/>
            <a:ext cx="8715436" cy="4873752"/>
          </a:xfrm>
        </p:spPr>
        <p:txBody>
          <a:bodyPr>
            <a:noAutofit/>
          </a:bodyPr>
          <a:lstStyle/>
          <a:p>
            <a:pPr algn="ctr">
              <a:buNone/>
            </a:pPr>
            <a:r>
              <a:rPr lang="tr-TR" sz="3600" dirty="0" smtClean="0">
                <a:latin typeface="Agency FB" pitchFamily="34" charset="0"/>
              </a:rPr>
              <a:t>	Felsefe </a:t>
            </a:r>
            <a:r>
              <a:rPr lang="tr-TR" sz="3600" dirty="0" smtClean="0">
                <a:latin typeface="Agency FB" pitchFamily="34" charset="0"/>
              </a:rPr>
              <a:t>soruları, cevabı içinde sorulardır. </a:t>
            </a:r>
          </a:p>
          <a:p>
            <a:pPr algn="ctr">
              <a:buNone/>
            </a:pPr>
            <a:r>
              <a:rPr lang="tr-TR" sz="3600" dirty="0" smtClean="0">
                <a:latin typeface="Agency FB" pitchFamily="34" charset="0"/>
              </a:rPr>
              <a:t>	Soru </a:t>
            </a:r>
            <a:r>
              <a:rPr lang="tr-TR" sz="3600" dirty="0" smtClean="0">
                <a:latin typeface="Agency FB" pitchFamily="34" charset="0"/>
              </a:rPr>
              <a:t>kökünün iyi anlaşılması gerekir. (…….anlaşılamaz, …..çıkarılamaz, ………. Ulaşılamaz, …….ulaşılabilir… gibi ) </a:t>
            </a:r>
          </a:p>
          <a:p>
            <a:pPr algn="ctr">
              <a:buNone/>
            </a:pPr>
            <a:r>
              <a:rPr lang="tr-TR" sz="3600" dirty="0" smtClean="0">
                <a:latin typeface="Agency FB" pitchFamily="34" charset="0"/>
              </a:rPr>
              <a:t>	Doğru </a:t>
            </a:r>
            <a:r>
              <a:rPr lang="tr-TR" sz="3600" dirty="0" smtClean="0">
                <a:latin typeface="Agency FB" pitchFamily="34" charset="0"/>
              </a:rPr>
              <a:t>seçeneği ararken, verilen bilgilere göre yorum yapın, kendi duygu ve düşüncelerinizi katmayın. </a:t>
            </a:r>
          </a:p>
          <a:p>
            <a:pPr algn="ctr">
              <a:buNone/>
            </a:pPr>
            <a:r>
              <a:rPr lang="tr-TR" sz="3600" dirty="0" smtClean="0">
                <a:latin typeface="Agency FB" pitchFamily="34" charset="0"/>
              </a:rPr>
              <a:t>	Hiç </a:t>
            </a:r>
            <a:r>
              <a:rPr lang="tr-TR" sz="3600" dirty="0" smtClean="0">
                <a:latin typeface="Agency FB" pitchFamily="34" charset="0"/>
              </a:rPr>
              <a:t>tanımadığınız düşünür, isim veya kavramlarla karşılaştığınızda soruyu yanıtlayamayacağınızı düşünmeyin. Yanıtın paragrafın içinde bulunduğunu unutmayın. </a:t>
            </a:r>
          </a:p>
          <a:p>
            <a:pPr algn="ctr"/>
            <a:endParaRPr lang="tr-TR" sz="3600" dirty="0">
              <a:latin typeface="Agency FB"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76300" y="1357306"/>
            <a:ext cx="7467600" cy="1143000"/>
          </a:xfrm>
        </p:spPr>
        <p:txBody>
          <a:bodyPr>
            <a:noAutofit/>
          </a:bodyPr>
          <a:lstStyle/>
          <a:p>
            <a:pPr algn="ctr"/>
            <a:r>
              <a:rPr lang="tr-TR" sz="7200" b="1" dirty="0" smtClean="0">
                <a:solidFill>
                  <a:srgbClr val="002060"/>
                </a:solidFill>
                <a:latin typeface="Snap ITC" pitchFamily="82" charset="0"/>
              </a:rPr>
              <a:t>DİN KÜLTÜRÜ</a:t>
            </a:r>
            <a:endParaRPr lang="tr-TR" sz="7200" b="1" dirty="0">
              <a:solidFill>
                <a:srgbClr val="002060"/>
              </a:solidFill>
              <a:latin typeface="Snap ITC" pitchFamily="82" charset="0"/>
            </a:endParaRPr>
          </a:p>
        </p:txBody>
      </p:sp>
      <p:pic>
        <p:nvPicPr>
          <p:cNvPr id="6" name="Picture 2" descr="C:\Users\USER\Desktop\DİNLERDE-TANRI-İNANCI13.png"/>
          <p:cNvPicPr>
            <a:picLocks noChangeAspect="1" noChangeArrowheads="1"/>
          </p:cNvPicPr>
          <p:nvPr/>
        </p:nvPicPr>
        <p:blipFill>
          <a:blip r:embed="rId2"/>
          <a:srcRect/>
          <a:stretch>
            <a:fillRect/>
          </a:stretch>
        </p:blipFill>
        <p:spPr bwMode="auto">
          <a:xfrm>
            <a:off x="1928794" y="2857496"/>
            <a:ext cx="4929221" cy="285752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214422"/>
            <a:ext cx="8715404" cy="5257800"/>
          </a:xfrm>
        </p:spPr>
        <p:txBody>
          <a:bodyPr>
            <a:normAutofit/>
          </a:bodyPr>
          <a:lstStyle/>
          <a:p>
            <a:pPr algn="ctr">
              <a:buNone/>
            </a:pPr>
            <a:r>
              <a:rPr lang="tr-TR" sz="3600" dirty="0" smtClean="0">
                <a:latin typeface="Agency FB" pitchFamily="34" charset="0"/>
              </a:rPr>
              <a:t>  </a:t>
            </a:r>
            <a:r>
              <a:rPr lang="tr-TR" sz="3600" dirty="0" smtClean="0">
                <a:latin typeface="Agency FB" pitchFamily="34" charset="0"/>
              </a:rPr>
              <a:t>Din Kültürü ve Ahlak Bilgisi dersinin yapısı gereği çok fazla soyut bilgi, kavram ve ilke içerir, Bu nedenle ezberlenirse </a:t>
            </a:r>
            <a:r>
              <a:rPr lang="tr-TR" sz="3600" dirty="0" smtClean="0">
                <a:latin typeface="Agency FB" pitchFamily="34" charset="0"/>
              </a:rPr>
              <a:t>unutulabilinir.</a:t>
            </a:r>
          </a:p>
          <a:p>
            <a:pPr algn="ctr">
              <a:buNone/>
            </a:pPr>
            <a:endParaRPr lang="tr-TR" sz="3600" dirty="0" smtClean="0">
              <a:latin typeface="Agency FB" pitchFamily="34" charset="0"/>
            </a:endParaRPr>
          </a:p>
          <a:p>
            <a:pPr algn="ctr">
              <a:buNone/>
            </a:pPr>
            <a:r>
              <a:rPr lang="tr-TR" sz="3600" dirty="0" smtClean="0">
                <a:latin typeface="Agency FB" pitchFamily="34" charset="0"/>
              </a:rPr>
              <a:t>Konuları </a:t>
            </a:r>
            <a:r>
              <a:rPr lang="tr-TR" sz="3600" dirty="0" smtClean="0">
                <a:latin typeface="Agency FB" pitchFamily="34" charset="0"/>
              </a:rPr>
              <a:t>çalışırken bilinmeyen kelimelerin</a:t>
            </a:r>
          </a:p>
          <a:p>
            <a:pPr algn="ctr">
              <a:buNone/>
            </a:pPr>
            <a:r>
              <a:rPr lang="tr-TR" sz="3600" dirty="0" smtClean="0">
                <a:latin typeface="Agency FB" pitchFamily="34" charset="0"/>
              </a:rPr>
              <a:t>  çıkarılmasını ve akılda kalanları </a:t>
            </a:r>
          </a:p>
          <a:p>
            <a:pPr algn="ctr">
              <a:buNone/>
            </a:pPr>
            <a:r>
              <a:rPr lang="tr-TR" sz="3600" dirty="0" smtClean="0">
                <a:latin typeface="Agency FB" pitchFamily="34" charset="0"/>
              </a:rPr>
              <a:t>  maddeler halinde not edilmesini ister.</a:t>
            </a: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14338"/>
            <a:ext cx="8715404" cy="6858000"/>
          </a:xfrm>
        </p:spPr>
        <p:txBody>
          <a:bodyPr>
            <a:normAutofit/>
          </a:bodyPr>
          <a:lstStyle/>
          <a:p>
            <a:pPr algn="ctr"/>
            <a:endParaRPr lang="tr-TR" sz="3600" dirty="0" smtClean="0">
              <a:latin typeface="Agency FB" pitchFamily="34" charset="0"/>
            </a:endParaRPr>
          </a:p>
          <a:p>
            <a:pPr algn="ctr">
              <a:buNone/>
            </a:pPr>
            <a:r>
              <a:rPr lang="tr-TR" sz="3600" dirty="0" smtClean="0">
                <a:latin typeface="Agency FB" pitchFamily="34" charset="0"/>
              </a:rPr>
              <a:t>	Şema </a:t>
            </a:r>
            <a:r>
              <a:rPr lang="tr-TR" sz="3600" dirty="0" smtClean="0">
                <a:latin typeface="Agency FB" pitchFamily="34" charset="0"/>
              </a:rPr>
              <a:t>hazırlayabilir ve olabildiğince fazla örnek bulabilirsiniz</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Bilinmesi </a:t>
            </a:r>
            <a:r>
              <a:rPr lang="tr-TR" sz="3600" dirty="0" smtClean="0">
                <a:latin typeface="Agency FB" pitchFamily="34" charset="0"/>
              </a:rPr>
              <a:t>gereken ilgili kavramları listeleyin ve yanına maddeler halinde kısaca notlar alın</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Kavramlara </a:t>
            </a:r>
            <a:r>
              <a:rPr lang="tr-TR" sz="3600" dirty="0" smtClean="0">
                <a:latin typeface="Agency FB" pitchFamily="34" charset="0"/>
              </a:rPr>
              <a:t>çalışırken kavramların kalıcı olması için benzeşim kurun.</a:t>
            </a:r>
          </a:p>
          <a:p>
            <a:pPr algn="ct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555512"/>
            <a:ext cx="8715404" cy="4873752"/>
          </a:xfrm>
        </p:spPr>
        <p:txBody>
          <a:bodyPr>
            <a:noAutofit/>
          </a:bodyPr>
          <a:lstStyle/>
          <a:p>
            <a:pPr algn="ctr">
              <a:buNone/>
            </a:pPr>
            <a:r>
              <a:rPr lang="tr-TR" sz="3200" dirty="0" smtClean="0">
                <a:latin typeface="Agency FB" pitchFamily="34" charset="0"/>
              </a:rPr>
              <a:t>	Matematik </a:t>
            </a:r>
            <a:r>
              <a:rPr lang="tr-TR" sz="3200" dirty="0" smtClean="0">
                <a:latin typeface="Agency FB" pitchFamily="34" charset="0"/>
              </a:rPr>
              <a:t>bilgileri öğrenilirken anlamlı kılınmalıdır. Bunu yapabilmek için de bilgiler nedenleriyle birlikte öğrenilmelidir. </a:t>
            </a:r>
            <a:endParaRPr lang="tr-TR" sz="3200" dirty="0" smtClean="0">
              <a:latin typeface="Agency FB" pitchFamily="34" charset="0"/>
            </a:endParaRPr>
          </a:p>
          <a:p>
            <a:pPr algn="ctr">
              <a:buNone/>
            </a:pPr>
            <a:r>
              <a:rPr lang="tr-TR" sz="3200" dirty="0" smtClean="0">
                <a:latin typeface="Agency FB" pitchFamily="34" charset="0"/>
              </a:rPr>
              <a:t/>
            </a:r>
            <a:br>
              <a:rPr lang="tr-TR" sz="3200" dirty="0" smtClean="0">
                <a:latin typeface="Agency FB" pitchFamily="34" charset="0"/>
              </a:rPr>
            </a:br>
            <a:r>
              <a:rPr lang="tr-TR" sz="3200" dirty="0" smtClean="0">
                <a:latin typeface="Agency FB" pitchFamily="34" charset="0"/>
              </a:rPr>
              <a:t>Öğrenim sırasında birey kendi kısaltmalarıyla, kendi yöntemleriyle notlar tutmalıdır. </a:t>
            </a:r>
            <a:endParaRPr lang="tr-TR" sz="3200" dirty="0" smtClean="0">
              <a:latin typeface="Agency FB" pitchFamily="34" charset="0"/>
            </a:endParaRPr>
          </a:p>
          <a:p>
            <a:pPr algn="ctr">
              <a:buNone/>
            </a:pPr>
            <a:r>
              <a:rPr lang="tr-TR" sz="3200" dirty="0" smtClean="0">
                <a:latin typeface="Agency FB" pitchFamily="34" charset="0"/>
              </a:rPr>
              <a:t/>
            </a:r>
            <a:br>
              <a:rPr lang="tr-TR" sz="3200" dirty="0" smtClean="0">
                <a:latin typeface="Agency FB" pitchFamily="34" charset="0"/>
              </a:rPr>
            </a:br>
            <a:r>
              <a:rPr lang="tr-TR" sz="3200" dirty="0" smtClean="0">
                <a:latin typeface="Agency FB" pitchFamily="34" charset="0"/>
              </a:rPr>
              <a:t>Birey </a:t>
            </a:r>
            <a:r>
              <a:rPr lang="tr-TR" sz="3200" dirty="0" smtClean="0">
                <a:latin typeface="Agency FB" pitchFamily="34" charset="0"/>
              </a:rPr>
              <a:t>çok soru çözerek bilgileri kullanma becerisi kazanmalıdır. </a:t>
            </a:r>
            <a:endParaRPr lang="tr-TR" sz="3200" dirty="0" smtClean="0">
              <a:latin typeface="Agency FB" pitchFamily="34" charset="0"/>
            </a:endParaRPr>
          </a:p>
          <a:p>
            <a:pPr algn="ctr">
              <a:buNone/>
            </a:pPr>
            <a:endParaRPr lang="tr-TR" sz="3200" dirty="0" smtClean="0">
              <a:latin typeface="Agency FB" pitchFamily="34" charset="0"/>
            </a:endParaRPr>
          </a:p>
          <a:p>
            <a:pPr algn="ctr">
              <a:buNone/>
            </a:pPr>
            <a:r>
              <a:rPr lang="tr-TR" sz="3200" dirty="0" smtClean="0">
                <a:latin typeface="Agency FB" pitchFamily="34" charset="0"/>
              </a:rPr>
              <a:t>	Yeni </a:t>
            </a:r>
            <a:r>
              <a:rPr lang="tr-TR" sz="3200" dirty="0" smtClean="0">
                <a:latin typeface="Agency FB" pitchFamily="34" charset="0"/>
              </a:rPr>
              <a:t>bilgiler öğrenilirken eski bilgiler kısaca tekrar edilmelidir. </a:t>
            </a:r>
            <a:br>
              <a:rPr lang="tr-TR" sz="3200" dirty="0" smtClean="0">
                <a:latin typeface="Agency FB" pitchFamily="34" charset="0"/>
              </a:rPr>
            </a:br>
            <a:r>
              <a:rPr lang="tr-TR" sz="3200" dirty="0" smtClean="0">
                <a:latin typeface="Agency FB" pitchFamily="34" charset="0"/>
              </a:rPr>
              <a:t>Sınav yaklaştıkça genel tekrarlar yapılmalıdır. </a:t>
            </a:r>
          </a:p>
          <a:p>
            <a:pPr algn="ctr"/>
            <a:endParaRPr lang="tr-TR" sz="3200" dirty="0">
              <a:latin typeface="Agency FB"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714348" y="1071554"/>
            <a:ext cx="7467600" cy="1143000"/>
          </a:xfrm>
        </p:spPr>
        <p:txBody>
          <a:bodyPr>
            <a:noAutofit/>
          </a:bodyPr>
          <a:lstStyle/>
          <a:p>
            <a:pPr algn="ctr"/>
            <a:r>
              <a:rPr lang="tr-TR" sz="7200" b="1" dirty="0" smtClean="0">
                <a:solidFill>
                  <a:srgbClr val="002060"/>
                </a:solidFill>
                <a:latin typeface="Snap ITC" pitchFamily="82" charset="0"/>
              </a:rPr>
              <a:t>İNGİLİZCE</a:t>
            </a:r>
            <a:endParaRPr lang="tr-TR" sz="7200" b="1" dirty="0">
              <a:solidFill>
                <a:srgbClr val="002060"/>
              </a:solidFill>
              <a:latin typeface="Snap ITC" pitchFamily="82" charset="0"/>
            </a:endParaRPr>
          </a:p>
        </p:txBody>
      </p:sp>
      <p:pic>
        <p:nvPicPr>
          <p:cNvPr id="6" name="Picture 2" descr="C:\Users\USER\Desktop\ingilizce-en-kolay-nasıl-orenilir.jpg"/>
          <p:cNvPicPr>
            <a:picLocks noChangeAspect="1" noChangeArrowheads="1"/>
          </p:cNvPicPr>
          <p:nvPr/>
        </p:nvPicPr>
        <p:blipFill>
          <a:blip r:embed="rId2"/>
          <a:srcRect/>
          <a:stretch>
            <a:fillRect/>
          </a:stretch>
        </p:blipFill>
        <p:spPr bwMode="auto">
          <a:xfrm>
            <a:off x="1928794" y="2857496"/>
            <a:ext cx="4929222" cy="2857519"/>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600200"/>
            <a:ext cx="8715404" cy="4873752"/>
          </a:xfrm>
        </p:spPr>
        <p:txBody>
          <a:bodyPr>
            <a:normAutofit/>
          </a:bodyPr>
          <a:lstStyle/>
          <a:p>
            <a:pPr algn="ctr">
              <a:buNone/>
            </a:pPr>
            <a:r>
              <a:rPr lang="tr-TR" sz="3600" dirty="0" smtClean="0">
                <a:latin typeface="Agency FB" pitchFamily="34" charset="0"/>
              </a:rPr>
              <a:t>	Yabancı </a:t>
            </a:r>
            <a:r>
              <a:rPr lang="tr-TR" sz="3600" dirty="0" smtClean="0">
                <a:latin typeface="Agency FB" pitchFamily="34" charset="0"/>
              </a:rPr>
              <a:t>dil öğrenilmesi için Türkçe'nin dil bilgisi yapısının ve kelime bilgisinin iyi olması </a:t>
            </a:r>
            <a:r>
              <a:rPr lang="tr-TR" sz="3600" dirty="0" smtClean="0">
                <a:latin typeface="Agency FB" pitchFamily="34" charset="0"/>
              </a:rPr>
              <a:t>gereklidir.</a:t>
            </a:r>
          </a:p>
          <a:p>
            <a:pPr algn="ctr">
              <a:buNone/>
            </a:pPr>
            <a:endParaRPr lang="tr-TR" sz="3600" dirty="0" smtClean="0">
              <a:latin typeface="Agency FB" pitchFamily="34" charset="0"/>
            </a:endParaRPr>
          </a:p>
          <a:p>
            <a:pPr algn="ctr">
              <a:buNone/>
            </a:pPr>
            <a:r>
              <a:rPr lang="tr-TR" sz="3600" dirty="0" smtClean="0">
                <a:latin typeface="Agency FB" pitchFamily="34" charset="0"/>
              </a:rPr>
              <a:t>Yazıldığı </a:t>
            </a:r>
            <a:r>
              <a:rPr lang="tr-TR" sz="3600" dirty="0" smtClean="0">
                <a:latin typeface="Agency FB" pitchFamily="34" charset="0"/>
              </a:rPr>
              <a:t>gibi </a:t>
            </a:r>
            <a:r>
              <a:rPr lang="tr-TR" sz="3600" dirty="0" smtClean="0">
                <a:latin typeface="Agency FB" pitchFamily="34" charset="0"/>
              </a:rPr>
              <a:t>okunan </a:t>
            </a:r>
            <a:r>
              <a:rPr lang="tr-TR" sz="3600" dirty="0" smtClean="0">
                <a:latin typeface="Agency FB" pitchFamily="34" charset="0"/>
              </a:rPr>
              <a:t>bir dil olmadığı için mutlaka dil altyapısı ister.</a:t>
            </a: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24"/>
            <a:ext cx="8715436" cy="4873752"/>
          </a:xfrm>
        </p:spPr>
        <p:txBody>
          <a:bodyPr>
            <a:noAutofit/>
          </a:bodyPr>
          <a:lstStyle/>
          <a:p>
            <a:pPr algn="ctr">
              <a:buNone/>
            </a:pPr>
            <a:r>
              <a:rPr lang="tr-TR" sz="3600" dirty="0" smtClean="0">
                <a:latin typeface="Agency FB" pitchFamily="34" charset="0"/>
              </a:rPr>
              <a:t>	Yabancı </a:t>
            </a:r>
            <a:r>
              <a:rPr lang="tr-TR" sz="3600" dirty="0" smtClean="0">
                <a:latin typeface="Agency FB" pitchFamily="34" charset="0"/>
              </a:rPr>
              <a:t>dilde iki çeşit soru tipi olduğu görülmektedir. Bunlardan </a:t>
            </a:r>
            <a:r>
              <a:rPr lang="tr-TR" sz="3600" dirty="0" smtClean="0">
                <a:latin typeface="Agency FB" pitchFamily="34" charset="0"/>
              </a:rPr>
              <a:t>1.</a:t>
            </a:r>
            <a:r>
              <a:rPr lang="tr-TR" sz="3600" dirty="0" smtClean="0">
                <a:latin typeface="Agency FB" pitchFamily="34" charset="0"/>
              </a:rPr>
              <a:t> dil </a:t>
            </a:r>
            <a:r>
              <a:rPr lang="tr-TR" sz="3600" dirty="0" err="1" smtClean="0">
                <a:latin typeface="Agency FB" pitchFamily="34" charset="0"/>
              </a:rPr>
              <a:t>bilgsi</a:t>
            </a:r>
            <a:r>
              <a:rPr lang="tr-TR" sz="3600" dirty="0" smtClean="0">
                <a:latin typeface="Agency FB" pitchFamily="34" charset="0"/>
              </a:rPr>
              <a:t> </a:t>
            </a:r>
            <a:r>
              <a:rPr lang="tr-TR" sz="3600" dirty="0" smtClean="0">
                <a:latin typeface="Agency FB" pitchFamily="34" charset="0"/>
              </a:rPr>
              <a:t>ve kelime bilgisi sorularıdır. Bu soruları yanıtlayabilmek için dilbilgisi kuralları ile bol miktarda kelimenin bilinmesi gerekir. </a:t>
            </a:r>
            <a:r>
              <a:rPr lang="tr-TR" sz="3600" dirty="0" smtClean="0">
                <a:latin typeface="Agency FB" pitchFamily="34" charset="0"/>
              </a:rPr>
              <a:t>2.</a:t>
            </a:r>
            <a:r>
              <a:rPr lang="tr-TR" sz="3600" dirty="0" smtClean="0">
                <a:latin typeface="Agency FB" pitchFamily="34" charset="0"/>
              </a:rPr>
              <a:t> </a:t>
            </a:r>
            <a:r>
              <a:rPr lang="tr-TR" sz="3600" dirty="0" smtClean="0">
                <a:latin typeface="Agency FB" pitchFamily="34" charset="0"/>
              </a:rPr>
              <a:t>tipteki sorular ise anlama ve anladığını yorumlamaya yönelik sorulardır. Bu soruları yanıtlayabilmek için de bol miktarda kitap okumak gerekmektedir. </a:t>
            </a:r>
            <a:endParaRPr lang="tr-TR" sz="3600" dirty="0" smtClean="0">
              <a:latin typeface="Agency FB" pitchFamily="34" charset="0"/>
            </a:endParaRPr>
          </a:p>
          <a:p>
            <a:pPr algn="ctr">
              <a:buNone/>
            </a:pPr>
            <a:endParaRPr lang="tr-TR" sz="3600" dirty="0" smtClean="0">
              <a:latin typeface="Agency FB" pitchFamily="34" charset="0"/>
            </a:endParaRPr>
          </a:p>
          <a:p>
            <a:pPr algn="ctr">
              <a:buNone/>
            </a:pPr>
            <a:r>
              <a:rPr lang="tr-TR" sz="3600" dirty="0" smtClean="0">
                <a:latin typeface="Agency FB" pitchFamily="34" charset="0"/>
              </a:rPr>
              <a:t>	Çalıştığınız </a:t>
            </a:r>
            <a:r>
              <a:rPr lang="tr-TR" sz="3600" dirty="0" smtClean="0">
                <a:latin typeface="Agency FB" pitchFamily="34" charset="0"/>
              </a:rPr>
              <a:t>konuda bilmediğiniz tüm sözcük ve deyimlerin anlamlarını, o konuya ayırdığınız zaman dilimi içinde öğrenin. Biriktirmeyin. Öğrendiklerinizi kullanın, etkin olsun. </a:t>
            </a:r>
          </a:p>
          <a:p>
            <a:pPr algn="ctr"/>
            <a:endParaRPr lang="tr-TR" sz="3600" dirty="0">
              <a:latin typeface="Agency FB"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357166"/>
            <a:ext cx="8715436" cy="4873752"/>
          </a:xfrm>
        </p:spPr>
        <p:txBody>
          <a:bodyPr>
            <a:noAutofit/>
          </a:bodyPr>
          <a:lstStyle/>
          <a:p>
            <a:pPr algn="ctr">
              <a:buNone/>
            </a:pPr>
            <a:r>
              <a:rPr lang="tr-TR" sz="2800" dirty="0" smtClean="0">
                <a:latin typeface="Agency FB" pitchFamily="34" charset="0"/>
              </a:rPr>
              <a:t>	Kelime </a:t>
            </a:r>
            <a:r>
              <a:rPr lang="tr-TR" sz="2800" dirty="0" smtClean="0">
                <a:latin typeface="Agency FB" pitchFamily="34" charset="0"/>
              </a:rPr>
              <a:t>ve gramer çalışmasını bütün bir yıla yayın. </a:t>
            </a:r>
            <a:br>
              <a:rPr lang="tr-TR" sz="2800" dirty="0" smtClean="0">
                <a:latin typeface="Agency FB" pitchFamily="34" charset="0"/>
              </a:rPr>
            </a:br>
            <a:r>
              <a:rPr lang="tr-TR" sz="2800" dirty="0" smtClean="0">
                <a:latin typeface="Agency FB" pitchFamily="34" charset="0"/>
              </a:rPr>
              <a:t/>
            </a:r>
            <a:br>
              <a:rPr lang="tr-TR" sz="2800" dirty="0" smtClean="0">
                <a:latin typeface="Agency FB" pitchFamily="34" charset="0"/>
              </a:rPr>
            </a:br>
            <a:r>
              <a:rPr lang="tr-TR" sz="2800" dirty="0" smtClean="0">
                <a:latin typeface="Agency FB" pitchFamily="34" charset="0"/>
              </a:rPr>
              <a:t>Özellikle sınava 3 ay kala bol miktarda test sorusuyla öğrendiklerinizi pekiştirin</a:t>
            </a:r>
            <a:r>
              <a:rPr lang="tr-TR" sz="2800" dirty="0" smtClean="0">
                <a:latin typeface="Agency FB" pitchFamily="34" charset="0"/>
              </a:rPr>
              <a:t>.</a:t>
            </a:r>
          </a:p>
          <a:p>
            <a:pPr algn="ctr">
              <a:buNone/>
            </a:pPr>
            <a:endParaRPr lang="tr-TR" sz="2800" dirty="0" smtClean="0">
              <a:latin typeface="Agency FB" pitchFamily="34" charset="0"/>
            </a:endParaRPr>
          </a:p>
          <a:p>
            <a:pPr algn="ctr">
              <a:buNone/>
            </a:pPr>
            <a:r>
              <a:rPr lang="tr-TR" sz="2800" dirty="0" smtClean="0">
                <a:latin typeface="Agency FB" pitchFamily="34" charset="0"/>
              </a:rPr>
              <a:t>	Sözcük </a:t>
            </a:r>
            <a:r>
              <a:rPr lang="tr-TR" sz="2800" dirty="0" smtClean="0">
                <a:latin typeface="Agency FB" pitchFamily="34" charset="0"/>
              </a:rPr>
              <a:t>– anlamı sorularını yanıtlarken sözcüğün cümle içindeki anlamını göz önünde bulundurunuz. </a:t>
            </a:r>
            <a:endParaRPr lang="tr-TR" sz="2800" dirty="0" smtClean="0">
              <a:latin typeface="Agency FB" pitchFamily="34" charset="0"/>
            </a:endParaRPr>
          </a:p>
          <a:p>
            <a:pPr algn="ctr">
              <a:buNone/>
            </a:pPr>
            <a:endParaRPr lang="tr-TR" sz="2800" dirty="0" smtClean="0">
              <a:latin typeface="Agency FB" pitchFamily="34" charset="0"/>
            </a:endParaRPr>
          </a:p>
          <a:p>
            <a:pPr algn="ctr">
              <a:buNone/>
            </a:pPr>
            <a:r>
              <a:rPr lang="tr-TR" sz="2800" dirty="0" smtClean="0">
                <a:latin typeface="Agency FB" pitchFamily="34" charset="0"/>
              </a:rPr>
              <a:t>	Şıklara </a:t>
            </a:r>
            <a:r>
              <a:rPr lang="tr-TR" sz="2800" dirty="0" smtClean="0">
                <a:latin typeface="Agency FB" pitchFamily="34" charset="0"/>
              </a:rPr>
              <a:t>geçmeden önce cümleyi çok iyi anladığınızdan emin olun</a:t>
            </a:r>
            <a:r>
              <a:rPr lang="tr-TR" sz="2800" dirty="0" smtClean="0">
                <a:latin typeface="Agency FB" pitchFamily="34" charset="0"/>
              </a:rPr>
              <a:t>.</a:t>
            </a:r>
          </a:p>
          <a:p>
            <a:pPr algn="ctr">
              <a:buNone/>
            </a:pPr>
            <a:r>
              <a:rPr lang="tr-TR" sz="2800" dirty="0" smtClean="0">
                <a:latin typeface="Agency FB" pitchFamily="34" charset="0"/>
              </a:rPr>
              <a:t> </a:t>
            </a:r>
          </a:p>
          <a:p>
            <a:pPr algn="ctr">
              <a:buNone/>
            </a:pPr>
            <a:r>
              <a:rPr lang="tr-TR" sz="2800" dirty="0" smtClean="0">
                <a:latin typeface="Agency FB" pitchFamily="34" charset="0"/>
              </a:rPr>
              <a:t>	Cümle </a:t>
            </a:r>
            <a:r>
              <a:rPr lang="tr-TR" sz="2800" dirty="0" smtClean="0">
                <a:latin typeface="Agency FB" pitchFamily="34" charset="0"/>
              </a:rPr>
              <a:t>– anlam sorularında cümlenin anlamını kavramaya çalışınız. Kendi yorumunuza göre değil cümlenin verdiği anlama göre soruyu yanıtlayınız.</a:t>
            </a:r>
          </a:p>
          <a:p>
            <a:pPr algn="ctr">
              <a:buNone/>
            </a:pPr>
            <a:endParaRPr lang="tr-TR" sz="2800" dirty="0">
              <a:latin typeface="Agency FB"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 y="1000108"/>
            <a:ext cx="8715436" cy="4873752"/>
          </a:xfrm>
        </p:spPr>
        <p:txBody>
          <a:bodyPr>
            <a:normAutofit/>
          </a:bodyPr>
          <a:lstStyle/>
          <a:p>
            <a:pPr algn="ctr">
              <a:buNone/>
            </a:pPr>
            <a:r>
              <a:rPr lang="tr-TR" sz="3600" dirty="0" smtClean="0">
                <a:latin typeface="Agency FB" pitchFamily="34" charset="0"/>
              </a:rPr>
              <a:t>	İlk </a:t>
            </a:r>
            <a:r>
              <a:rPr lang="tr-TR" sz="3600" dirty="0" smtClean="0">
                <a:latin typeface="Agency FB" pitchFamily="34" charset="0"/>
              </a:rPr>
              <a:t>defa öğrenilen kelimeler cümle içerisinde kullanılarak tekrar edildiğinde akılda kalması daha kolay olacaktır</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a:t>
            </a:r>
            <a:r>
              <a:rPr lang="tr-TR" sz="3600" dirty="0" smtClean="0">
                <a:latin typeface="Agency FB" pitchFamily="34" charset="0"/>
              </a:rPr>
              <a:t>Örneğin bir kelimeyi cümle içerisinde kullanıp bir kağıda yazabilir ve bu şekilde tekrar edebilirsiniz</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Paragraf sorularını dikkatlice okuyunuz ve unutmayınız ki bu tip sorularda cevap paragrafın içindedir. </a:t>
            </a:r>
            <a:endParaRPr lang="tr-TR" sz="3600" dirty="0">
              <a:latin typeface="Agency FB"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14338"/>
            <a:ext cx="8715404" cy="6858000"/>
          </a:xfrm>
        </p:spPr>
        <p:txBody>
          <a:bodyPr>
            <a:normAutofit/>
          </a:bodyPr>
          <a:lstStyle/>
          <a:p>
            <a:pPr algn="ctr"/>
            <a:endParaRPr lang="tr-TR" sz="3600" dirty="0" smtClean="0">
              <a:latin typeface="Agency FB" pitchFamily="34" charset="0"/>
            </a:endParaRPr>
          </a:p>
          <a:p>
            <a:pPr algn="ctr">
              <a:buNone/>
            </a:pPr>
            <a:r>
              <a:rPr lang="tr-TR" sz="3600" dirty="0" smtClean="0">
                <a:latin typeface="Agency FB" pitchFamily="34" charset="0"/>
              </a:rPr>
              <a:t>	Birçok </a:t>
            </a:r>
            <a:r>
              <a:rPr lang="tr-TR" sz="3600" dirty="0" smtClean="0">
                <a:latin typeface="Agency FB" pitchFamily="34" charset="0"/>
              </a:rPr>
              <a:t>soru diyalog şeklinde sorulmaktadır. Diyalogda sorulan şaşırma, onaylama, üzülme gibi ifadeleri iyi bildiğiniz zaman soruda genel olarak ne demek istediğini anlarsınız.</a:t>
            </a:r>
          </a:p>
          <a:p>
            <a:pPr algn="ctr">
              <a:buNone/>
            </a:pPr>
            <a:endParaRPr lang="tr-TR" sz="3600" dirty="0" smtClean="0">
              <a:latin typeface="Agency FB" pitchFamily="34" charset="0"/>
            </a:endParaRPr>
          </a:p>
          <a:p>
            <a:pPr algn="ctr">
              <a:buNone/>
            </a:pPr>
            <a:r>
              <a:rPr lang="tr-TR" sz="3600" dirty="0" smtClean="0">
                <a:latin typeface="Agency FB" pitchFamily="34" charset="0"/>
              </a:rPr>
              <a:t>	Sınavda </a:t>
            </a:r>
            <a:r>
              <a:rPr lang="tr-TR" sz="3600" dirty="0" smtClean="0">
                <a:latin typeface="Agency FB" pitchFamily="34" charset="0"/>
              </a:rPr>
              <a:t>bilinmeyen bir kelimeyle karşılaşıldığında, bilinen bir kelime ile benzerliği olup olmadığına bakın ve cümlenin bütününden anlamını çıkarmaya çalışın. </a:t>
            </a: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8715404" cy="6858000"/>
          </a:xfrm>
        </p:spPr>
        <p:txBody>
          <a:bodyPr>
            <a:normAutofit/>
          </a:bodyPr>
          <a:lstStyle/>
          <a:p>
            <a:pPr algn="ctr">
              <a:buNone/>
            </a:pPr>
            <a:r>
              <a:rPr lang="tr-TR" sz="3600" dirty="0" smtClean="0">
                <a:latin typeface="Agency FB" pitchFamily="34" charset="0"/>
              </a:rPr>
              <a:t>	</a:t>
            </a:r>
          </a:p>
          <a:p>
            <a:pPr algn="ctr">
              <a:buNone/>
            </a:pPr>
            <a:r>
              <a:rPr lang="tr-TR" sz="3600" dirty="0" err="1" smtClean="0">
                <a:latin typeface="Agency FB" pitchFamily="34" charset="0"/>
              </a:rPr>
              <a:t>Why</a:t>
            </a:r>
            <a:r>
              <a:rPr lang="tr-TR" sz="3600" dirty="0" smtClean="0">
                <a:latin typeface="Agency FB" pitchFamily="34" charset="0"/>
              </a:rPr>
              <a:t>", "</a:t>
            </a:r>
            <a:r>
              <a:rPr lang="tr-TR" sz="3600" dirty="0" err="1" smtClean="0">
                <a:latin typeface="Agency FB" pitchFamily="34" charset="0"/>
              </a:rPr>
              <a:t>who</a:t>
            </a:r>
            <a:r>
              <a:rPr lang="tr-TR" sz="3600" dirty="0" smtClean="0">
                <a:latin typeface="Agency FB" pitchFamily="34" charset="0"/>
              </a:rPr>
              <a:t>", </a:t>
            </a:r>
            <a:r>
              <a:rPr lang="tr-TR" sz="3600" dirty="0" err="1" smtClean="0">
                <a:latin typeface="Agency FB" pitchFamily="34" charset="0"/>
              </a:rPr>
              <a:t>which</a:t>
            </a:r>
            <a:r>
              <a:rPr lang="tr-TR" sz="3600" dirty="0" smtClean="0">
                <a:latin typeface="Agency FB" pitchFamily="34" charset="0"/>
              </a:rPr>
              <a:t>, "</a:t>
            </a:r>
            <a:r>
              <a:rPr lang="tr-TR" sz="3600" dirty="0" err="1" smtClean="0">
                <a:latin typeface="Agency FB" pitchFamily="34" charset="0"/>
              </a:rPr>
              <a:t>how</a:t>
            </a:r>
            <a:r>
              <a:rPr lang="tr-TR" sz="3600" dirty="0" smtClean="0">
                <a:latin typeface="Agency FB" pitchFamily="34" charset="0"/>
              </a:rPr>
              <a:t>" gibi soru sözcüklerine dikkat edin. Bu sözcükler paragraf, diyalog ve tablo sorularında karşımıza çıktığı için çok önemlidir. Kullanılan soru kalıbının anlamına uygun cevaba yönelin</a:t>
            </a:r>
            <a:r>
              <a:rPr lang="tr-TR" sz="3600" dirty="0" smtClean="0">
                <a:latin typeface="Agency FB" pitchFamily="34" charset="0"/>
              </a:rPr>
              <a:t>.</a:t>
            </a:r>
          </a:p>
          <a:p>
            <a:pPr algn="ctr">
              <a:buNone/>
            </a:pPr>
            <a:endParaRPr lang="tr-TR" sz="3600" dirty="0" smtClean="0">
              <a:latin typeface="Agency FB" pitchFamily="34" charset="0"/>
            </a:endParaRPr>
          </a:p>
          <a:p>
            <a:pPr algn="ctr">
              <a:buNone/>
            </a:pPr>
            <a:r>
              <a:rPr lang="tr-TR" sz="3600" dirty="0" smtClean="0">
                <a:latin typeface="Agency FB" pitchFamily="34" charset="0"/>
              </a:rPr>
              <a:t>	Kişisel </a:t>
            </a:r>
            <a:r>
              <a:rPr lang="tr-TR" sz="3600" dirty="0" smtClean="0">
                <a:latin typeface="Agency FB" pitchFamily="34" charset="0"/>
              </a:rPr>
              <a:t>özellikleri anlatan kelimeleri öğrenirken kişinin güçlü ve zayıf yönlerini anlatan kelimeler şeklinde gruplandırarak çalışın</a:t>
            </a:r>
            <a:r>
              <a:rPr lang="tr-TR" sz="3600" dirty="0" smtClean="0">
                <a:latin typeface="Agency FB" pitchFamily="34" charset="0"/>
              </a:rPr>
              <a:t>.</a:t>
            </a:r>
            <a:r>
              <a:rPr lang="tr-TR" sz="3600" dirty="0" smtClean="0">
                <a:latin typeface="Agency FB" pitchFamily="34" charset="0"/>
              </a:rPr>
              <a:t/>
            </a:r>
            <a:br>
              <a:rPr lang="tr-TR" sz="3600" dirty="0" smtClean="0">
                <a:latin typeface="Agency FB" pitchFamily="34" charset="0"/>
              </a:rPr>
            </a:br>
            <a:endParaRPr lang="tr-TR" sz="3600" dirty="0">
              <a:latin typeface="Agency FB"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14290"/>
            <a:ext cx="7467600" cy="6259662"/>
          </a:xfrm>
        </p:spPr>
        <p:txBody>
          <a:bodyPr>
            <a:noAutofit/>
          </a:bodyPr>
          <a:lstStyle/>
          <a:p>
            <a:pPr algn="ctr">
              <a:buNone/>
            </a:pPr>
            <a:r>
              <a:rPr lang="tr-TR" sz="7200" b="1" dirty="0" smtClean="0">
                <a:latin typeface="Comic Sans MS" pitchFamily="66" charset="0"/>
              </a:rPr>
              <a:t>Unutmayın ki! </a:t>
            </a:r>
          </a:p>
          <a:p>
            <a:pPr algn="ctr">
              <a:buNone/>
            </a:pPr>
            <a:r>
              <a:rPr lang="tr-TR" sz="7200" b="1" dirty="0" smtClean="0">
                <a:latin typeface="Comic Sans MS" pitchFamily="66" charset="0"/>
              </a:rPr>
              <a:t>Bir dersi başarmanın olmazsa olmazı: Onu sevmektir. </a:t>
            </a:r>
            <a:r>
              <a:rPr lang="tr-TR" sz="7200" b="1" dirty="0" smtClean="0">
                <a:latin typeface="Comic Sans MS" pitchFamily="66" charset="0"/>
                <a:sym typeface="Wingdings" pitchFamily="2" charset="2"/>
              </a:rPr>
              <a:t> </a:t>
            </a:r>
            <a:endParaRPr lang="tr-TR" sz="7200" b="1"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55446"/>
            <a:ext cx="8715404" cy="4873752"/>
          </a:xfrm>
        </p:spPr>
        <p:txBody>
          <a:bodyPr>
            <a:noAutofit/>
          </a:bodyPr>
          <a:lstStyle/>
          <a:p>
            <a:pPr algn="ctr">
              <a:buNone/>
            </a:pPr>
            <a:r>
              <a:rPr lang="tr-TR" sz="3600" dirty="0" smtClean="0">
                <a:latin typeface="Agency FB" pitchFamily="34" charset="0"/>
              </a:rPr>
              <a:t>	Sorular </a:t>
            </a:r>
            <a:r>
              <a:rPr lang="tr-TR" sz="3600" dirty="0" smtClean="0">
                <a:latin typeface="Agency FB" pitchFamily="34" charset="0"/>
              </a:rPr>
              <a:t>dikkatli okunmalı ve tüm veriler yerine konmalıdır. Bilinenlerden yola çıkılmalıdır.  </a:t>
            </a:r>
            <a:endParaRPr lang="tr-TR" sz="3600" dirty="0" smtClean="0">
              <a:latin typeface="Agency FB" pitchFamily="34" charset="0"/>
            </a:endParaRPr>
          </a:p>
          <a:p>
            <a:pPr algn="ctr">
              <a:buNone/>
            </a:pPr>
            <a:endParaRPr lang="tr-TR" sz="3600" dirty="0" smtClean="0">
              <a:latin typeface="Agency FB" pitchFamily="34" charset="0"/>
            </a:endParaRPr>
          </a:p>
          <a:p>
            <a:pPr algn="ctr">
              <a:buNone/>
            </a:pPr>
            <a:r>
              <a:rPr lang="tr-TR" sz="3600" dirty="0" smtClean="0">
                <a:latin typeface="Agency FB" pitchFamily="34" charset="0"/>
              </a:rPr>
              <a:t>	Soru </a:t>
            </a:r>
            <a:r>
              <a:rPr lang="tr-TR" sz="3600" dirty="0" smtClean="0">
                <a:latin typeface="Agency FB" pitchFamily="34" charset="0"/>
              </a:rPr>
              <a:t>çözülürken herhangi bir aşamadaki sonuç yanıt olarak alınmamalı, işlem sonuna kadar </a:t>
            </a:r>
            <a:r>
              <a:rPr lang="tr-TR" sz="3600" dirty="0" smtClean="0">
                <a:latin typeface="Agency FB" pitchFamily="34" charset="0"/>
              </a:rPr>
              <a:t>yapılmalıdır.</a:t>
            </a:r>
          </a:p>
          <a:p>
            <a:pPr algn="ctr">
              <a:buNone/>
            </a:pPr>
            <a:endParaRPr lang="tr-TR" sz="3600" dirty="0" smtClean="0">
              <a:latin typeface="Agency FB" pitchFamily="34" charset="0"/>
            </a:endParaRPr>
          </a:p>
          <a:p>
            <a:pPr algn="ctr">
              <a:buNone/>
            </a:pPr>
            <a:r>
              <a:rPr lang="tr-TR" sz="3600" dirty="0" smtClean="0">
                <a:latin typeface="Agency FB" pitchFamily="34" charset="0"/>
              </a:rPr>
              <a:t>	Sınav </a:t>
            </a:r>
            <a:r>
              <a:rPr lang="tr-TR" sz="3600" dirty="0" smtClean="0">
                <a:latin typeface="Agency FB" pitchFamily="34" charset="0"/>
              </a:rPr>
              <a:t>anında telaşı önlemek için öğrenci kendisine kolay gelen sorulardan başlamalıdır. </a:t>
            </a:r>
            <a:endParaRPr lang="tr-TR" sz="3600" dirty="0" smtClean="0">
              <a:latin typeface="Agency FB" pitchFamily="34" charset="0"/>
            </a:endParaRPr>
          </a:p>
          <a:p>
            <a:pPr algn="ctr">
              <a:buNone/>
            </a:pPr>
            <a:endParaRPr lang="tr-TR" sz="3600" dirty="0" smtClean="0">
              <a:latin typeface="Agency FB" pitchFamily="34" charset="0"/>
            </a:endParaRPr>
          </a:p>
          <a:p>
            <a:pPr algn="ctr">
              <a:buNone/>
            </a:pPr>
            <a:r>
              <a:rPr lang="tr-TR" sz="3600" dirty="0" smtClean="0">
                <a:latin typeface="Agency FB" pitchFamily="34" charset="0"/>
              </a:rPr>
              <a:t>	Tüm </a:t>
            </a:r>
            <a:r>
              <a:rPr lang="tr-TR" sz="3600" dirty="0" smtClean="0">
                <a:latin typeface="Agency FB" pitchFamily="34" charset="0"/>
              </a:rPr>
              <a:t>matematiksel terimlere hakim olmanız gerekmektedir.</a:t>
            </a:r>
            <a:endParaRPr lang="tr-TR" sz="3600" dirty="0">
              <a:latin typeface="Agency FB"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69760"/>
            <a:ext cx="8715404" cy="4873752"/>
          </a:xfrm>
        </p:spPr>
        <p:txBody>
          <a:bodyPr>
            <a:noAutofit/>
          </a:bodyPr>
          <a:lstStyle/>
          <a:p>
            <a:pPr algn="ctr">
              <a:buNone/>
            </a:pPr>
            <a:r>
              <a:rPr lang="tr-TR" sz="3600" dirty="0" smtClean="0">
                <a:latin typeface="Agency FB" pitchFamily="34" charset="0"/>
              </a:rPr>
              <a:t>	Öncelikle </a:t>
            </a:r>
            <a:r>
              <a:rPr lang="tr-TR" sz="3600" dirty="0" smtClean="0">
                <a:latin typeface="Agency FB" pitchFamily="34" charset="0"/>
              </a:rPr>
              <a:t>4 işlemi çok rahatlık ile yapabiliyor olmalısınız, eğer 4 işlem konusunda eksikleriniz varsa hiç utanmadan toplama, çıkartma, çarpma ve bölme işlemi yapın bol bol tekrarlayın. Bu size ilerleyen konularda büyük yardım sağlayacak emin olabilirsiniz. </a:t>
            </a:r>
            <a:br>
              <a:rPr lang="tr-TR" sz="3600" dirty="0" smtClean="0">
                <a:latin typeface="Agency FB" pitchFamily="34" charset="0"/>
              </a:rPr>
            </a:br>
            <a:endParaRPr lang="tr-TR" sz="3600" dirty="0" smtClean="0">
              <a:latin typeface="Agency FB" pitchFamily="34" charset="0"/>
            </a:endParaRPr>
          </a:p>
          <a:p>
            <a:pPr algn="ctr">
              <a:buNone/>
            </a:pPr>
            <a:r>
              <a:rPr lang="tr-TR" sz="3600" dirty="0" smtClean="0">
                <a:latin typeface="Agency FB" pitchFamily="34" charset="0"/>
              </a:rPr>
              <a:t>	Yavaş </a:t>
            </a:r>
            <a:r>
              <a:rPr lang="tr-TR" sz="3600" dirty="0" smtClean="0">
                <a:latin typeface="Agency FB" pitchFamily="34" charset="0"/>
              </a:rPr>
              <a:t>olun anlayarak konulara çalışın çünkü matematikte yapamadığınız yada atladığınız bir konu olur ise emin olun bu soru çözerken karşınıza elbet çıkacaktır. Bu yüzden tüm konuları anlaya anlaya, sindire sindire çözmenizde fayda var. </a:t>
            </a:r>
          </a:p>
          <a:p>
            <a:pPr algn="ctr">
              <a:buNone/>
            </a:pPr>
            <a:r>
              <a:rPr lang="tr-TR" sz="3600" dirty="0" smtClean="0">
                <a:latin typeface="Agency FB" pitchFamily="34" charset="0"/>
              </a:rPr>
              <a:t>	</a:t>
            </a:r>
            <a:endParaRPr lang="tr-TR" sz="3600" dirty="0">
              <a:latin typeface="Agency FB"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26884"/>
            <a:ext cx="8715404" cy="4873752"/>
          </a:xfrm>
        </p:spPr>
        <p:txBody>
          <a:bodyPr>
            <a:noAutofit/>
          </a:bodyPr>
          <a:lstStyle/>
          <a:p>
            <a:pPr algn="ctr">
              <a:buNone/>
            </a:pPr>
            <a:r>
              <a:rPr lang="tr-TR" sz="2800" dirty="0" smtClean="0">
                <a:latin typeface="Agency FB" pitchFamily="34" charset="0"/>
              </a:rPr>
              <a:t>	Öncelikle</a:t>
            </a:r>
            <a:r>
              <a:rPr lang="tr-TR" sz="2800" dirty="0" smtClean="0">
                <a:latin typeface="Agency FB" pitchFamily="34" charset="0"/>
              </a:rPr>
              <a:t>, dört işlem, sayılar, üslü ifadeler, köklü ifadeler, rasyonel sayılar gibi matematiğin temelini oluşturan kavramların iyi öğrenilmesi gerekmektedir. Bunun için ayrıntılı ve yavaş bir şekilde çalışılarak temelin iyi atılması sağlanmalı ve bu konularla ilgili çeşitli kaynaklardan bol soru çözülerek pekiştirilmelidir</a:t>
            </a:r>
            <a:r>
              <a:rPr lang="tr-TR" sz="2800" dirty="0" smtClean="0">
                <a:latin typeface="Agency FB" pitchFamily="34" charset="0"/>
              </a:rPr>
              <a:t>.</a:t>
            </a:r>
          </a:p>
          <a:p>
            <a:pPr algn="ctr">
              <a:buNone/>
            </a:pPr>
            <a:endParaRPr lang="tr-TR" sz="2800" dirty="0" smtClean="0">
              <a:latin typeface="Agency FB" pitchFamily="34" charset="0"/>
            </a:endParaRPr>
          </a:p>
          <a:p>
            <a:pPr algn="ctr">
              <a:buNone/>
            </a:pPr>
            <a:r>
              <a:rPr lang="tr-TR" sz="2800" dirty="0" smtClean="0">
                <a:latin typeface="Agency FB" pitchFamily="34" charset="0"/>
              </a:rPr>
              <a:t>	Matematik </a:t>
            </a:r>
            <a:r>
              <a:rPr lang="tr-TR" sz="2800" dirty="0" smtClean="0">
                <a:latin typeface="Agency FB" pitchFamily="34" charset="0"/>
              </a:rPr>
              <a:t>dersini çalışırken renkli kalemler kullanarak not alın.</a:t>
            </a:r>
          </a:p>
          <a:p>
            <a:pPr algn="ctr">
              <a:buNone/>
            </a:pPr>
            <a:r>
              <a:rPr lang="tr-TR" sz="2800" dirty="0" smtClean="0">
                <a:latin typeface="Agency FB" pitchFamily="34" charset="0"/>
              </a:rPr>
              <a:t>	İpuçları </a:t>
            </a:r>
            <a:r>
              <a:rPr lang="tr-TR" sz="2800" dirty="0" smtClean="0">
                <a:latin typeface="Agency FB" pitchFamily="34" charset="0"/>
              </a:rPr>
              <a:t>ve anahtar konularla ilgili kartlar hazırlayın.</a:t>
            </a:r>
          </a:p>
          <a:p>
            <a:pPr algn="ctr">
              <a:buNone/>
            </a:pPr>
            <a:r>
              <a:rPr lang="tr-TR" sz="2800" dirty="0" smtClean="0">
                <a:latin typeface="Agency FB" pitchFamily="34" charset="0"/>
              </a:rPr>
              <a:t>	Hafıza </a:t>
            </a:r>
            <a:r>
              <a:rPr lang="tr-TR" sz="2800" dirty="0" smtClean="0">
                <a:latin typeface="Agency FB" pitchFamily="34" charset="0"/>
              </a:rPr>
              <a:t>tutulması gereken detaylar için görsel notlar hazırlayıp; dolabınızın üstüne, aynaya ya da duvara yapıştırın</a:t>
            </a:r>
            <a:r>
              <a:rPr lang="tr-TR" sz="2800" dirty="0" smtClean="0">
                <a:latin typeface="Agency FB" pitchFamily="34" charset="0"/>
              </a:rPr>
              <a:t>.</a:t>
            </a:r>
          </a:p>
          <a:p>
            <a:pPr algn="ctr">
              <a:buNone/>
            </a:pPr>
            <a:endParaRPr lang="tr-TR" sz="2800" dirty="0" smtClean="0">
              <a:latin typeface="Agency FB" pitchFamily="34" charset="0"/>
            </a:endParaRPr>
          </a:p>
          <a:p>
            <a:pPr algn="ctr">
              <a:buNone/>
            </a:pPr>
            <a:r>
              <a:rPr lang="tr-TR" sz="2800" dirty="0" smtClean="0">
                <a:latin typeface="Agency FB" pitchFamily="34" charset="0"/>
              </a:rPr>
              <a:t>	</a:t>
            </a:r>
            <a:r>
              <a:rPr lang="tr-TR" sz="2800" dirty="0" err="1" smtClean="0">
                <a:latin typeface="Agency FB" pitchFamily="34" charset="0"/>
              </a:rPr>
              <a:t>Kakuro</a:t>
            </a:r>
            <a:r>
              <a:rPr lang="tr-TR" sz="2800" dirty="0" smtClean="0">
                <a:latin typeface="Agency FB" pitchFamily="34" charset="0"/>
              </a:rPr>
              <a:t>, </a:t>
            </a:r>
            <a:r>
              <a:rPr lang="tr-TR" sz="2800" dirty="0" err="1" smtClean="0">
                <a:latin typeface="Agency FB" pitchFamily="34" charset="0"/>
              </a:rPr>
              <a:t>sudoku</a:t>
            </a:r>
            <a:r>
              <a:rPr lang="tr-TR" sz="2800" dirty="0" smtClean="0">
                <a:latin typeface="Agency FB" pitchFamily="34" charset="0"/>
              </a:rPr>
              <a:t>, satranç, mangana </a:t>
            </a:r>
            <a:r>
              <a:rPr lang="tr-TR" sz="2800" dirty="0" smtClean="0">
                <a:latin typeface="Agency FB" pitchFamily="34" charset="0"/>
              </a:rPr>
              <a:t> </a:t>
            </a:r>
            <a:r>
              <a:rPr lang="tr-TR" sz="2800" dirty="0" smtClean="0">
                <a:latin typeface="Agency FB" pitchFamily="34" charset="0"/>
              </a:rPr>
              <a:t>ya da sayı bulmacaları gibi stratejik oyunlar dikkat ve algı becerisini güçlendireceğinden; matematik dersini öğrenme konusunda katkı sağlayacaktır.</a:t>
            </a:r>
          </a:p>
          <a:p>
            <a:pPr algn="ctr"/>
            <a:endParaRPr lang="tr-TR" sz="2800" dirty="0">
              <a:latin typeface="Agency FB"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600200"/>
            <a:ext cx="8715404" cy="4873752"/>
          </a:xfrm>
        </p:spPr>
        <p:txBody>
          <a:bodyPr>
            <a:normAutofit/>
          </a:bodyPr>
          <a:lstStyle/>
          <a:p>
            <a:pPr algn="ctr">
              <a:buNone/>
            </a:pPr>
            <a:r>
              <a:rPr lang="tr-TR" sz="3600" dirty="0" smtClean="0">
                <a:latin typeface="Agency FB" pitchFamily="34" charset="0"/>
              </a:rPr>
              <a:t>	</a:t>
            </a:r>
            <a:r>
              <a:rPr lang="tr-TR" sz="3600" dirty="0" smtClean="0">
                <a:latin typeface="Agency FB" pitchFamily="34" charset="0"/>
              </a:rPr>
              <a:t>Öğretmenin </a:t>
            </a:r>
            <a:r>
              <a:rPr lang="tr-TR" sz="3600" dirty="0" smtClean="0">
                <a:latin typeface="Agency FB" pitchFamily="34" charset="0"/>
              </a:rPr>
              <a:t>derste çözdüğü sorular konunun anlaşılması için verilen örnekler olduğu için özenle ve eksiksiz not edilmeli, yapılan konu tekrarlarında cevaplara bakılmadan tekrar çözülmeli, çözümde işlem sırasının mantığı kavranmalıdır.</a:t>
            </a:r>
            <a:endParaRPr lang="tr-TR" sz="3600" dirty="0">
              <a:latin typeface="Agency FB"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320</TotalTime>
  <Words>167</Words>
  <PresentationFormat>Ekran Gösterisi (4:3)</PresentationFormat>
  <Paragraphs>196</Paragraphs>
  <Slides>57</Slides>
  <Notes>0</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Cumba</vt:lpstr>
      <vt:lpstr>HANGİ DERSE NASIL ÇALIŞILMALI?</vt:lpstr>
      <vt:lpstr>MATEMATİK</vt:lpstr>
      <vt:lpstr>Slayt 3</vt:lpstr>
      <vt:lpstr>Slayt 4</vt:lpstr>
      <vt:lpstr>Slayt 5</vt:lpstr>
      <vt:lpstr>Slayt 6</vt:lpstr>
      <vt:lpstr>Slayt 7</vt:lpstr>
      <vt:lpstr>Slayt 8</vt:lpstr>
      <vt:lpstr>Slayt 9</vt:lpstr>
      <vt:lpstr>Slayt 10</vt:lpstr>
      <vt:lpstr>GEOMETRİ</vt:lpstr>
      <vt:lpstr>Slayt 12</vt:lpstr>
      <vt:lpstr>Slayt 13</vt:lpstr>
      <vt:lpstr>Slayt 14</vt:lpstr>
      <vt:lpstr>Slayt 15</vt:lpstr>
      <vt:lpstr>TÜRKÇE</vt:lpstr>
      <vt:lpstr>Slayt 17</vt:lpstr>
      <vt:lpstr>Slayt 18</vt:lpstr>
      <vt:lpstr>Slayt 19</vt:lpstr>
      <vt:lpstr>Slayt 20</vt:lpstr>
      <vt:lpstr>Slayt 21</vt:lpstr>
      <vt:lpstr>Slayt 22</vt:lpstr>
      <vt:lpstr>Slayt 23</vt:lpstr>
      <vt:lpstr>FEN BİLİMLERİ</vt:lpstr>
      <vt:lpstr>Slayt 25</vt:lpstr>
      <vt:lpstr>FİZİK</vt:lpstr>
      <vt:lpstr>Slayt 27</vt:lpstr>
      <vt:lpstr>Slayt 28</vt:lpstr>
      <vt:lpstr>KİMYA</vt:lpstr>
      <vt:lpstr>Slayt 30</vt:lpstr>
      <vt:lpstr>BİYOLOJİ</vt:lpstr>
      <vt:lpstr>Slayt 32</vt:lpstr>
      <vt:lpstr>Slayt 33</vt:lpstr>
      <vt:lpstr>TARİH</vt:lpstr>
      <vt:lpstr>Slayt 35</vt:lpstr>
      <vt:lpstr>Slayt 36</vt:lpstr>
      <vt:lpstr>Slayt 37</vt:lpstr>
      <vt:lpstr>Slayt 38</vt:lpstr>
      <vt:lpstr>Slayt 39</vt:lpstr>
      <vt:lpstr>Slayt 40</vt:lpstr>
      <vt:lpstr>COĞRAFYA</vt:lpstr>
      <vt:lpstr>Slayt 42</vt:lpstr>
      <vt:lpstr>Slayt 43</vt:lpstr>
      <vt:lpstr>FELSEFE</vt:lpstr>
      <vt:lpstr>Slayt 45</vt:lpstr>
      <vt:lpstr>Slayt 46</vt:lpstr>
      <vt:lpstr>DİN KÜLTÜRÜ</vt:lpstr>
      <vt:lpstr>Slayt 48</vt:lpstr>
      <vt:lpstr>Slayt 49</vt:lpstr>
      <vt:lpstr>İNGİLİZCE</vt:lpstr>
      <vt:lpstr>Slayt 51</vt:lpstr>
      <vt:lpstr>Slayt 52</vt:lpstr>
      <vt:lpstr>Slayt 53</vt:lpstr>
      <vt:lpstr>Slayt 54</vt:lpstr>
      <vt:lpstr>Slayt 55</vt:lpstr>
      <vt:lpstr>Slayt 56</vt:lpstr>
      <vt:lpstr>Slayt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Hangİ derse nasıl çalışmalı?</dc:title>
  <dc:creator>Mustafa</dc:creator>
  <cp:lastModifiedBy>USER</cp:lastModifiedBy>
  <cp:revision>40</cp:revision>
  <dcterms:created xsi:type="dcterms:W3CDTF">2016-12-02T14:26:31Z</dcterms:created>
  <dcterms:modified xsi:type="dcterms:W3CDTF">2021-09-15T13:29:45Z</dcterms:modified>
</cp:coreProperties>
</file>