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81" r:id="rId9"/>
    <p:sldId id="262" r:id="rId10"/>
    <p:sldId id="263" r:id="rId11"/>
    <p:sldId id="264" r:id="rId12"/>
    <p:sldId id="282" r:id="rId13"/>
    <p:sldId id="283" r:id="rId14"/>
    <p:sldId id="284" r:id="rId15"/>
    <p:sldId id="265" r:id="rId16"/>
    <p:sldId id="267" r:id="rId17"/>
    <p:sldId id="268" r:id="rId18"/>
    <p:sldId id="270" r:id="rId19"/>
    <p:sldId id="285" r:id="rId20"/>
    <p:sldId id="286" r:id="rId21"/>
    <p:sldId id="271" r:id="rId22"/>
    <p:sldId id="272" r:id="rId23"/>
    <p:sldId id="287" r:id="rId24"/>
    <p:sldId id="288" r:id="rId25"/>
    <p:sldId id="266" r:id="rId26"/>
    <p:sldId id="274" r:id="rId27"/>
    <p:sldId id="269" r:id="rId28"/>
    <p:sldId id="275" r:id="rId29"/>
    <p:sldId id="289" r:id="rId30"/>
    <p:sldId id="276" r:id="rId31"/>
    <p:sldId id="277" r:id="rId32"/>
    <p:sldId id="278" r:id="rId33"/>
    <p:sldId id="27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14.09.2021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14.09.2021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14.09.2021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14.09.2021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14.09.2021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14.09.2021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14.09.2021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14.09.2021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14.09.2021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14.09.2021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86000" y="3249150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tr-TR" sz="9600" dirty="0" smtClean="0">
                <a:solidFill>
                  <a:srgbClr val="002060"/>
                </a:solidFill>
                <a:latin typeface="Algerian" pitchFamily="82" charset="0"/>
              </a:rPr>
              <a:t>ÖĞRENME STİLLERİ</a:t>
            </a:r>
            <a:endParaRPr lang="tr-TR" sz="9600" dirty="0"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5" name="4 Resim" descr="ram ambl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0"/>
            <a:ext cx="1857364" cy="1857364"/>
          </a:xfrm>
          <a:prstGeom prst="rect">
            <a:avLst/>
          </a:prstGeom>
        </p:spPr>
      </p:pic>
      <p:pic>
        <p:nvPicPr>
          <p:cNvPr id="6" name="Resim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9454" y="-24"/>
            <a:ext cx="1848173" cy="1839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-928726" y="1171572"/>
            <a:ext cx="7467600" cy="900106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Ders dinlerken kendi cümleleriyle not almalıdır.</a:t>
            </a:r>
          </a:p>
          <a:p>
            <a:pPr>
              <a:buFont typeface="Wingdings" pitchFamily="2" charset="2"/>
              <a:buChar char="v"/>
            </a:pPr>
            <a:endParaRPr lang="tr-TR" dirty="0">
              <a:latin typeface="Agency FB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286248" y="3359538"/>
            <a:ext cx="435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Font typeface="Wingdings" pitchFamily="2" charset="2"/>
              <a:buChar char="v"/>
            </a:pPr>
            <a:r>
              <a:rPr lang="tr-TR" sz="2400" dirty="0" smtClean="0">
                <a:latin typeface="Agency FB" pitchFamily="34" charset="0"/>
              </a:rPr>
              <a:t> Anahtar sözcüklerden oluşan kartlar hazırlamalıdır. Kısa notlarla tekrar yaparak öğrendiklerini pekiştirmelidir.</a:t>
            </a:r>
          </a:p>
          <a:p>
            <a:pPr algn="ctr">
              <a:buFont typeface="Wingdings" pitchFamily="2" charset="2"/>
              <a:buChar char="v"/>
            </a:pPr>
            <a:endParaRPr lang="tr-TR" sz="2400" dirty="0">
              <a:latin typeface="Agency FB" pitchFamily="34" charset="0"/>
            </a:endParaRPr>
          </a:p>
        </p:txBody>
      </p:sp>
      <p:pic>
        <p:nvPicPr>
          <p:cNvPr id="6" name="5 Resim" descr="51828430-blank-note-papers-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496"/>
            <a:ext cx="3500462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4786322"/>
            <a:ext cx="7924800" cy="1257296"/>
          </a:xfrm>
        </p:spPr>
        <p:txBody>
          <a:bodyPr/>
          <a:lstStyle/>
          <a:p>
            <a:pPr algn="ctr">
              <a:buSzPct val="80000"/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Öğrenmesi gereken materyalleri kendine göre renklendirmeli, dizayn etmelidir.</a:t>
            </a:r>
            <a:endParaRPr lang="tr-TR" dirty="0">
              <a:latin typeface="Agency FB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85720" y="1955061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tr-TR" sz="2400" dirty="0" smtClean="0">
                <a:latin typeface="Agency FB" pitchFamily="34" charset="0"/>
              </a:rPr>
              <a:t> Ders çalışırken bulunduğu ortam sessiz olmalıdır.</a:t>
            </a:r>
            <a:endParaRPr lang="tr-TR" sz="2400" dirty="0">
              <a:latin typeface="Agency FB" pitchFamily="34" charset="0"/>
            </a:endParaRPr>
          </a:p>
        </p:txBody>
      </p:sp>
      <p:pic>
        <p:nvPicPr>
          <p:cNvPr id="5" name="4 Resim" descr="sessiz-ol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857232"/>
            <a:ext cx="3786214" cy="2874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7158" y="1214422"/>
            <a:ext cx="7467600" cy="828668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Çalışabilecekleri derli toplu bir yere ihtiyaçları vardır. </a:t>
            </a:r>
          </a:p>
          <a:p>
            <a:pPr>
              <a:buFont typeface="Wingdings" pitchFamily="2" charset="2"/>
              <a:buChar char="v"/>
            </a:pPr>
            <a:endParaRPr lang="tr-TR" dirty="0">
              <a:latin typeface="Agency FB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714876" y="3500438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tr-TR" sz="2400" dirty="0" smtClean="0">
                <a:latin typeface="Agency FB" pitchFamily="34" charset="0"/>
              </a:rPr>
              <a:t> Bilgi ve kavramları sembol ve resimlere dönüştürmeleri, anlamayı ve bellekte tutmayı kolaylaştıracaktır.</a:t>
            </a:r>
          </a:p>
          <a:p>
            <a:pPr algn="ctr"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endParaRPr lang="tr-TR" sz="2400" dirty="0">
              <a:latin typeface="Agency FB" pitchFamily="34" charset="0"/>
            </a:endParaRPr>
          </a:p>
        </p:txBody>
      </p:sp>
      <p:pic>
        <p:nvPicPr>
          <p:cNvPr id="6" name="5 Resim" descr="916807852e1b797bd15fdce30a37eb8f136cc1f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496"/>
            <a:ext cx="3946185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42844" y="4600596"/>
            <a:ext cx="7467600" cy="1328734"/>
          </a:xfrm>
        </p:spPr>
        <p:txBody>
          <a:bodyPr/>
          <a:lstStyle/>
          <a:p>
            <a:pPr lvl="0" algn="ctr">
              <a:buSzPct val="80000"/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Öğrenmeleri gereken materyalleri kendileri planlamalı ve organize etmelidirler. </a:t>
            </a:r>
          </a:p>
          <a:p>
            <a:pPr algn="ctr">
              <a:buFont typeface="Wingdings" pitchFamily="2" charset="2"/>
              <a:buChar char="v"/>
            </a:pPr>
            <a:endParaRPr lang="tr-TR" dirty="0">
              <a:latin typeface="Agency FB" pitchFamily="34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85720" y="1585729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tr-TR" sz="2400" dirty="0" smtClean="0">
                <a:latin typeface="Agency FB" pitchFamily="34" charset="0"/>
              </a:rPr>
              <a:t> Öğrenmeyi kolaylaştırmak için harita, şema, şekil ve diğer görsel araçlar kullanılmalıdır.</a:t>
            </a:r>
          </a:p>
          <a:p>
            <a:pPr algn="ctr"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endParaRPr lang="tr-TR" sz="2400" dirty="0">
              <a:latin typeface="Agency FB" pitchFamily="34" charset="0"/>
            </a:endParaRPr>
          </a:p>
        </p:txBody>
      </p:sp>
      <p:pic>
        <p:nvPicPr>
          <p:cNvPr id="7" name="6 Resim" descr="GettyImages-180248454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714356"/>
            <a:ext cx="3169565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7158" y="1357298"/>
            <a:ext cx="7467600" cy="971544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Kelimeler yerine sembol, işaret ve grafikler tercih edilmelidir. </a:t>
            </a:r>
          </a:p>
          <a:p>
            <a:pPr>
              <a:buFont typeface="Wingdings" pitchFamily="2" charset="2"/>
              <a:buChar char="v"/>
            </a:pPr>
            <a:endParaRPr lang="tr-TR" dirty="0">
              <a:latin typeface="Agency FB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929058" y="4000504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tr-TR" sz="2400" dirty="0" smtClean="0">
                <a:latin typeface="Agency FB" pitchFamily="34" charset="0"/>
              </a:rPr>
              <a:t> Karmaşık konular çizimlere dönüştürülebilir. 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Agency FB" pitchFamily="34" charset="0"/>
            </a:endParaRPr>
          </a:p>
        </p:txBody>
      </p:sp>
      <p:pic>
        <p:nvPicPr>
          <p:cNvPr id="5" name="4 Resim" descr="kavram-hari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143248"/>
            <a:ext cx="3786214" cy="2663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28662" y="4027386"/>
            <a:ext cx="6996138" cy="3044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iSiTSEL</a:t>
            </a:r>
            <a:r>
              <a:rPr lang="tr-T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 </a:t>
            </a:r>
            <a:r>
              <a:rPr lang="tr-TR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STiL</a:t>
            </a:r>
            <a:endParaRPr lang="tr-T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5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642918"/>
            <a:ext cx="7786742" cy="2681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47738" y="1285860"/>
            <a:ext cx="7467600" cy="487375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tr-TR" sz="3600" dirty="0" smtClean="0">
                <a:latin typeface="Agency FB" pitchFamily="34" charset="0"/>
              </a:rPr>
              <a:t> Dinleyerek, tartışarak ve sık sık iletişim kurarak öğrenmenin baskın olduğu öğrenme biçimidir.</a:t>
            </a:r>
          </a:p>
          <a:p>
            <a:pPr algn="ctr">
              <a:buNone/>
            </a:pPr>
            <a:endParaRPr lang="tr-TR" sz="3600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sz="3600" dirty="0" smtClean="0">
                <a:latin typeface="Agency FB" pitchFamily="34" charset="0"/>
              </a:rPr>
              <a:t> Seminerler, ses kayıtları, müzik veya benzeri ses öğeleri işitsel öğrenme stiline sahip insanlara daha fazla hitap eder.</a:t>
            </a:r>
            <a:endParaRPr lang="tr-TR" sz="3600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47738" y="21429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002060"/>
                </a:solidFill>
                <a:latin typeface="Algerian" pitchFamily="82" charset="0"/>
              </a:rPr>
              <a:t>İŞİTSEL ÖĞRENME STİLİNE SAHİP BİREYLERİN ÖZELLİKLERİ</a:t>
            </a:r>
            <a:endParaRPr lang="tr-TR" sz="3200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76300" y="1571612"/>
            <a:ext cx="7467600" cy="4873752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İşittiklerini hatırlarlar.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Yazarken konuşurlar.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Uzun anlatımlarda bile anlatılanların içinde kaybolmazlar.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Müzik hatırlamalarını kolaylaştırır.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Pek çok kişi için bir anlam ifade etmeyen ses, ritim, melodi onların pek çok şeyi hatırlamalarını sağlar.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Bir kelimenin yazılışını hatırlamak için kelimeyi sesli tekrar ederler. </a:t>
            </a:r>
          </a:p>
          <a:p>
            <a:pPr algn="ctr">
              <a:buFont typeface="Wingdings" pitchFamily="2" charset="2"/>
              <a:buChar char="v"/>
            </a:pPr>
            <a:endParaRPr lang="tr-TR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47738" y="984140"/>
            <a:ext cx="7467600" cy="4873752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Gürültüden rahatsız olurlar.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Okumaktansa dinlemeyi tercih ederler.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İsimleri hatırlarlar.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Yüzleri hatırlamakta zorlanırlar.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Resimler ve resimli anlatımlardan rahatsız olurlar.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Problemde verileni ve isteneni kavramak için sesli düşünürler. </a:t>
            </a:r>
          </a:p>
          <a:p>
            <a:pPr algn="ctr">
              <a:buFont typeface="Wingdings" pitchFamily="2" charset="2"/>
              <a:buChar char="v"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endParaRPr lang="tr-TR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47738" y="1055578"/>
            <a:ext cx="7467600" cy="4873752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Dersin ahenkli ve melodik bir sesle anlatılmasını isterler.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Diğer gruplardakilere göre daha konuşkandırlar. </a:t>
            </a:r>
          </a:p>
          <a:p>
            <a:pPr lvl="0" algn="ctr">
              <a:buNone/>
            </a:pPr>
            <a:endParaRPr lang="tr-TR" dirty="0" smtClean="0">
              <a:latin typeface="Agency FB" pitchFamily="34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Yaşlarına göre daha kapsamlı cümleler kurarlar, kelime dağarcıkları geniştir.</a:t>
            </a:r>
          </a:p>
          <a:p>
            <a:pPr lvl="0" algn="ctr">
              <a:buNone/>
            </a:pPr>
            <a:endParaRPr lang="tr-TR" dirty="0" smtClean="0">
              <a:latin typeface="Agency FB" pitchFamily="34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Konuşmalarında bir ahenk ve melodi vardır. </a:t>
            </a:r>
          </a:p>
          <a:p>
            <a:pPr lvl="0"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Bir şey düşünürken kulak hizasına doğru bakarlar.</a:t>
            </a:r>
            <a:endParaRPr lang="tr-TR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928926" y="2428868"/>
            <a:ext cx="5357850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Öğrenme stilini bilmek, kişinin öğrenme ortamlarından daha etkili yararlanmasına yardımcı olur. Öğrenme stiline uygun ders çalışırlarsa ders başarıları daha da artar.</a:t>
            </a:r>
          </a:p>
          <a:p>
            <a:pPr>
              <a:buNone/>
            </a:pPr>
            <a:endParaRPr lang="tr-TR" dirty="0" smtClean="0">
              <a:latin typeface="Agency FB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 Kişiye uygun metotlarla tam öğrenmeyi sağlayarak, daha hızlı, pratik ve kendine uygun çalışma alışkanlıkları kazanmasını, öğrenmeye karşı olumlu tutum geliştirmesini ve kendini tanımasını sağlar.</a:t>
            </a:r>
          </a:p>
          <a:p>
            <a:pPr>
              <a:buNone/>
            </a:pPr>
            <a:endParaRPr lang="tr-TR" dirty="0">
              <a:latin typeface="Agency FB" pitchFamily="34" charset="0"/>
            </a:endParaRPr>
          </a:p>
        </p:txBody>
      </p:sp>
      <p:pic>
        <p:nvPicPr>
          <p:cNvPr id="4" name="Resim 6"/>
          <p:cNvPicPr>
            <a:picLocks noChangeAspect="1"/>
          </p:cNvPicPr>
          <p:nvPr/>
        </p:nvPicPr>
        <p:blipFill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20020" y="513522"/>
            <a:ext cx="3949012" cy="1974506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571472" y="2571744"/>
            <a:ext cx="4286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B</a:t>
            </a:r>
          </a:p>
          <a:p>
            <a:pPr algn="ctr"/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İ</a:t>
            </a:r>
          </a:p>
          <a:p>
            <a:pPr algn="ctr"/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L</a:t>
            </a:r>
          </a:p>
          <a:p>
            <a:pPr algn="ctr"/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M</a:t>
            </a:r>
          </a:p>
          <a:p>
            <a:pPr algn="ctr"/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E</a:t>
            </a:r>
          </a:p>
          <a:p>
            <a:pPr algn="ctr"/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K 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2240265" y="3571876"/>
            <a:ext cx="457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Ö</a:t>
            </a:r>
          </a:p>
          <a:p>
            <a:pPr algn="ctr"/>
            <a:r>
              <a:rPr lang="tr-T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N</a:t>
            </a:r>
          </a:p>
          <a:p>
            <a:pPr algn="ctr"/>
            <a:r>
              <a:rPr lang="tr-T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E</a:t>
            </a:r>
          </a:p>
          <a:p>
            <a:pPr algn="ctr"/>
            <a:r>
              <a:rPr lang="tr-T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M</a:t>
            </a:r>
          </a:p>
          <a:p>
            <a:pPr algn="ctr"/>
            <a:r>
              <a:rPr lang="tr-T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L</a:t>
            </a:r>
          </a:p>
          <a:p>
            <a:pPr algn="ctr"/>
            <a:r>
              <a:rPr lang="tr-T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İ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1428728" y="3424198"/>
            <a:ext cx="2143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N</a:t>
            </a:r>
          </a:p>
          <a:p>
            <a:pPr algn="ctr"/>
            <a:r>
              <a:rPr lang="tr-T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E</a:t>
            </a:r>
          </a:p>
          <a:p>
            <a:pPr algn="ctr"/>
            <a:r>
              <a:rPr lang="tr-T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D</a:t>
            </a:r>
          </a:p>
          <a:p>
            <a:pPr algn="ctr"/>
            <a:r>
              <a:rPr lang="tr-T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E</a:t>
            </a:r>
          </a:p>
          <a:p>
            <a:pPr algn="ctr"/>
            <a:r>
              <a:rPr lang="tr-T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N</a:t>
            </a:r>
            <a:endParaRPr lang="tr-TR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3071802" y="357166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HANGİ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tr-T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ÖĞRENME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STİLİNE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tr-T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SAHİP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tr-T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OLDUĞUNU</a:t>
            </a:r>
            <a:endParaRPr lang="tr-T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76300" y="428604"/>
            <a:ext cx="7467600" cy="6045348"/>
          </a:xfrm>
        </p:spPr>
        <p:txBody>
          <a:bodyPr>
            <a:normAutofit lnSpcReduction="10000"/>
          </a:bodyPr>
          <a:lstStyle/>
          <a:p>
            <a:pPr lvl="0"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Sessiz okumakta zorluk çekerler çünkü kulaklarının duymadıklarını anlamakta zorlanırlar. </a:t>
            </a:r>
          </a:p>
          <a:p>
            <a:pPr lvl="0" algn="ctr">
              <a:buNone/>
            </a:pPr>
            <a:endParaRPr lang="tr-TR" dirty="0" smtClean="0">
              <a:latin typeface="Agency FB" pitchFamily="34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En iyi işiterek öğrenirler. Fakat öğretmen dersi anlattığı sırada konuşuyor olma ihtimalleri yüksektir. O nedenle derse kulak vermeleri gerekir.</a:t>
            </a:r>
          </a:p>
          <a:p>
            <a:pPr lvl="0" algn="ctr">
              <a:buNone/>
            </a:pPr>
            <a:endParaRPr lang="tr-TR" dirty="0" smtClean="0">
              <a:latin typeface="Agency FB" pitchFamily="34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Yabancı dil öğrenmeye yatkındırlar.</a:t>
            </a:r>
          </a:p>
          <a:p>
            <a:pPr lvl="0" algn="ctr">
              <a:buNone/>
            </a:pPr>
            <a:endParaRPr lang="tr-TR" dirty="0" smtClean="0">
              <a:latin typeface="Agency FB" pitchFamily="34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Konuşma ve dinleme becerileri çok iyidir. Okuma ve yazma becerilerinde zorlanırlar. </a:t>
            </a:r>
          </a:p>
          <a:p>
            <a:pPr lvl="0" algn="ctr">
              <a:buNone/>
            </a:pPr>
            <a:endParaRPr lang="tr-TR" dirty="0" smtClean="0">
              <a:latin typeface="Agency FB" pitchFamily="34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Öğrenirken konuşarak veya sesli okuyarak öğrenirler ve hatırlarken de aynı şekilde biri kendilerine okuyormuş ya da söylüyormuş gibi hatırlarlar.</a:t>
            </a:r>
          </a:p>
          <a:p>
            <a:pPr algn="ctr">
              <a:buFont typeface="Wingdings" pitchFamily="2" charset="2"/>
              <a:buChar char="v"/>
            </a:pPr>
            <a:endParaRPr lang="tr-TR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24" y="-24"/>
            <a:ext cx="7467600" cy="11430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002060"/>
                </a:solidFill>
                <a:latin typeface="Algerian" pitchFamily="82" charset="0"/>
              </a:rPr>
              <a:t>NASIL DAHA İYİ ÖĞRENİRLER?</a:t>
            </a:r>
            <a:endParaRPr lang="tr-TR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2386018"/>
            <a:ext cx="4257676" cy="1400172"/>
          </a:xfrm>
        </p:spPr>
        <p:txBody>
          <a:bodyPr>
            <a:normAutofit/>
          </a:bodyPr>
          <a:lstStyle/>
          <a:p>
            <a:pPr algn="ctr">
              <a:buSzPct val="80000"/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Arkadaşları arasında çalışma grupları oluşturmalı ve o gruplarla çalışmalılar.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571472" y="4812581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tr-TR" sz="2400" dirty="0" smtClean="0">
                <a:latin typeface="Agency FB" pitchFamily="34" charset="0"/>
              </a:rPr>
              <a:t>Kendisine bir çalışma arkadaşı bulmalılar. </a:t>
            </a:r>
          </a:p>
          <a:p>
            <a:pPr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endParaRPr lang="tr-TR" sz="2400" dirty="0">
              <a:latin typeface="Agency FB" pitchFamily="34" charset="0"/>
            </a:endParaRPr>
          </a:p>
        </p:txBody>
      </p:sp>
      <p:pic>
        <p:nvPicPr>
          <p:cNvPr id="5" name="4 Resim" descr="grup-calismasi-zaman-kaybidir-ve-iyi-ogrencilerin-cezalandirilmasidi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643074"/>
            <a:ext cx="3667107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71638"/>
            <a:ext cx="8043890" cy="8286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Öğrenmeleri gereken şeyleri yazıp yüksek ses ile söylemeli ve önemli konuları yüksek sesle tekrarlamalılar. </a:t>
            </a:r>
          </a:p>
          <a:p>
            <a:pPr>
              <a:buFont typeface="Wingdings" pitchFamily="2" charset="2"/>
              <a:buChar char="v"/>
            </a:pPr>
            <a:endParaRPr lang="tr-TR" dirty="0">
              <a:latin typeface="Agency FB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286248" y="4645422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tr-TR" sz="2400" dirty="0" smtClean="0">
                <a:latin typeface="Agency FB" pitchFamily="34" charset="0"/>
              </a:rPr>
              <a:t> Problem çözerken kendi sözcükleriyle yüksek sesle konuşarak çözmeliler.</a:t>
            </a:r>
          </a:p>
          <a:p>
            <a:pPr algn="ctr"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endParaRPr lang="tr-TR" sz="2400" dirty="0">
              <a:latin typeface="Agency FB" pitchFamily="34" charset="0"/>
            </a:endParaRPr>
          </a:p>
        </p:txBody>
      </p:sp>
      <p:pic>
        <p:nvPicPr>
          <p:cNvPr id="5" name="4 Resim" descr="ses-simgesi-sticker-yapistirma-siyah-1000x1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92" y="3714752"/>
            <a:ext cx="3857604" cy="342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4600596"/>
            <a:ext cx="7467600" cy="1757362"/>
          </a:xfrm>
        </p:spPr>
        <p:txBody>
          <a:bodyPr/>
          <a:lstStyle/>
          <a:p>
            <a:pPr lvl="0">
              <a:buSzPct val="80000"/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Ders çalışmak için sessiz bir ortam oluşturulmalıdır. Anlatırken de iyi öğrendiklerinden, çalışırken anlatım yöntemi </a:t>
            </a:r>
            <a:r>
              <a:rPr lang="tr-TR" dirty="0" smtClean="0">
                <a:latin typeface="Agency FB" pitchFamily="34" charset="0"/>
              </a:rPr>
              <a:t>kullanılabilirler. </a:t>
            </a:r>
            <a:endParaRPr lang="tr-TR" dirty="0" smtClean="0">
              <a:latin typeface="Agency FB" pitchFamily="34" charset="0"/>
            </a:endParaRPr>
          </a:p>
          <a:p>
            <a:pPr>
              <a:buSzPct val="80000"/>
              <a:buFont typeface="Wingdings" pitchFamily="2" charset="2"/>
              <a:buChar char="v"/>
            </a:pPr>
            <a:endParaRPr lang="tr-TR" dirty="0">
              <a:latin typeface="Agency FB" pitchFamily="34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71472" y="235743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tr-TR" sz="2400" dirty="0" smtClean="0">
                <a:latin typeface="Agency FB" pitchFamily="34" charset="0"/>
              </a:rPr>
              <a:t>Panel seminere katılmalıdırlar.</a:t>
            </a:r>
            <a:endParaRPr lang="tr-TR" sz="2400" dirty="0">
              <a:latin typeface="Agency FB" pitchFamily="34" charset="0"/>
            </a:endParaRPr>
          </a:p>
        </p:txBody>
      </p:sp>
      <p:pic>
        <p:nvPicPr>
          <p:cNvPr id="7" name="6 Resim" descr="Symposium_2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1428736"/>
            <a:ext cx="3430906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00604" y="3857628"/>
            <a:ext cx="4186238" cy="1185858"/>
          </a:xfrm>
        </p:spPr>
        <p:txBody>
          <a:bodyPr>
            <a:normAutofit lnSpcReduction="10000"/>
          </a:bodyPr>
          <a:lstStyle/>
          <a:p>
            <a:pPr lvl="0" algn="ctr">
              <a:buSzPct val="80000"/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Öğrenilmesi gereken materyal şarkılara dönüştürülüp ve yüksek sesle söylenebilir.</a:t>
            </a:r>
          </a:p>
          <a:p>
            <a:pPr algn="ctr">
              <a:buFont typeface="Wingdings" pitchFamily="2" charset="2"/>
              <a:buChar char="v"/>
            </a:pPr>
            <a:endParaRPr lang="tr-TR" dirty="0">
              <a:latin typeface="Agency FB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28596" y="1383557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tr-TR" sz="2400" dirty="0" smtClean="0">
                <a:latin typeface="Agency FB" pitchFamily="34" charset="0"/>
              </a:rPr>
              <a:t>Okuduklarını kasete kaydederek kendi kasetlerini oluşturabilirler.</a:t>
            </a:r>
          </a:p>
          <a:p>
            <a:pPr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endParaRPr lang="tr-TR" sz="2400" dirty="0">
              <a:latin typeface="Agency FB" pitchFamily="34" charset="0"/>
            </a:endParaRPr>
          </a:p>
        </p:txBody>
      </p:sp>
      <p:pic>
        <p:nvPicPr>
          <p:cNvPr id="5" name="4 Resim" descr="123_3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54" y="3071810"/>
            <a:ext cx="4071946" cy="28003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28662" y="4027386"/>
            <a:ext cx="6996138" cy="3044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KiNESTETiK</a:t>
            </a:r>
            <a:r>
              <a:rPr lang="tr-T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 </a:t>
            </a:r>
            <a:r>
              <a:rPr lang="tr-TR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STiL</a:t>
            </a:r>
            <a:endParaRPr lang="tr-T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5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766" y="928670"/>
            <a:ext cx="6984258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76300" y="1214422"/>
            <a:ext cx="7467600" cy="487375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tr-TR" sz="3600" dirty="0" smtClean="0">
                <a:latin typeface="Agency FB" pitchFamily="34" charset="0"/>
              </a:rPr>
              <a:t>Uygulayarak, dokunarak veya bizzat sürece dahil olarak öğrenmenin baskın olduğu öğrenme stilidir.</a:t>
            </a:r>
          </a:p>
          <a:p>
            <a:pPr algn="ctr">
              <a:buFont typeface="Wingdings" pitchFamily="2" charset="2"/>
              <a:buChar char="v"/>
            </a:pPr>
            <a:endParaRPr lang="tr-TR" sz="3600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sz="3600" dirty="0" smtClean="0">
                <a:latin typeface="Agency FB" pitchFamily="34" charset="0"/>
              </a:rPr>
              <a:t>Deneyler, fiziksel araç-gereçler, uygulama projeleri, dokunsal öğrenme biçimine sahip insanlara(</a:t>
            </a:r>
            <a:r>
              <a:rPr lang="tr-TR" sz="3600" dirty="0" err="1" smtClean="0">
                <a:latin typeface="Agency FB" pitchFamily="34" charset="0"/>
              </a:rPr>
              <a:t>kinestetiklere</a:t>
            </a:r>
            <a:r>
              <a:rPr lang="tr-TR" sz="3600" dirty="0" smtClean="0">
                <a:latin typeface="Agency FB" pitchFamily="34" charset="0"/>
              </a:rPr>
              <a:t>) daha fazla hitap eder.</a:t>
            </a:r>
            <a:endParaRPr lang="tr-TR" sz="3600" dirty="0"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630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rgbClr val="002060"/>
                </a:solidFill>
                <a:latin typeface="Algerian" pitchFamily="82" charset="0"/>
              </a:rPr>
              <a:t>DOKUNSAL ÖĞRENME STİLİNE SAHİP BİREYLERİN ÖZELLİKLERİ</a:t>
            </a:r>
            <a:endParaRPr lang="tr-TR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04862" y="1600200"/>
            <a:ext cx="7467600" cy="4873752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Dokunma ve hareket önemlidir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Oyunlara bayılırlar.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Dokunarak anlam çıkarmaya çalışırlar.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Rahat giyinmeyi severler.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Dans etmeyi, koşmayı, yüzmeyi severler.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err="1" smtClean="0">
                <a:latin typeface="Agency FB" pitchFamily="34" charset="0"/>
              </a:rPr>
              <a:t>Laboratuvar</a:t>
            </a:r>
            <a:r>
              <a:rPr lang="tr-TR" dirty="0" smtClean="0">
                <a:latin typeface="Agency FB" pitchFamily="34" charset="0"/>
              </a:rPr>
              <a:t> ortamlarında çok başarılırdırlar.</a:t>
            </a:r>
            <a:endParaRPr lang="tr-TR" dirty="0"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76300" y="285728"/>
            <a:ext cx="7467600" cy="6188224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Konuşulanları ve görüleni hatırlamakta zorlanırlar.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Okumakta zorlanırlar.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Yazım hatası yaparlar.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Okumayı sevmezler.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Sinirlendiklerinde vücutlarıyla karşılık verirler (atarlar, iterler, vururlar)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Farkında olmadan insanlara dokunmaya yatkındırlar.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Dağınıklardır.</a:t>
            </a:r>
            <a:endParaRPr lang="tr-TR" dirty="0"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76300" y="285728"/>
            <a:ext cx="7467600" cy="6188224"/>
          </a:xfrm>
        </p:spPr>
        <p:txBody>
          <a:bodyPr>
            <a:normAutofit lnSpcReduction="10000"/>
          </a:bodyPr>
          <a:lstStyle/>
          <a:p>
            <a:pPr lvl="0"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Düşme, itme, çekme, çarpışma son derece doğal davranışlarıdır. </a:t>
            </a:r>
          </a:p>
          <a:p>
            <a:pPr lvl="0" algn="ctr">
              <a:buNone/>
            </a:pPr>
            <a:endParaRPr lang="tr-TR" dirty="0" smtClean="0">
              <a:latin typeface="Agency FB" pitchFamily="34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Evin dışında oynuyorlarsa taşlar, topraklar, kayalar, ağaçlar ile sarmaş dolaştırlar. </a:t>
            </a:r>
          </a:p>
          <a:p>
            <a:pPr lvl="0" algn="ctr">
              <a:buNone/>
            </a:pPr>
            <a:endParaRPr lang="tr-TR" dirty="0" smtClean="0">
              <a:latin typeface="Agency FB" pitchFamily="34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Temiz kıyafetlerle evden çıkarlar, döndüklerinde gömlekleri sökülmüş, pantolon ve etekleri yırtılmış, düğmeleri kopmuş, dizleri sıyrılmış, üstleri toz-toprak içinde geri dönerler. </a:t>
            </a:r>
          </a:p>
          <a:p>
            <a:pPr lvl="0" algn="ctr">
              <a:buNone/>
            </a:pPr>
            <a:endParaRPr lang="tr-TR" dirty="0" smtClean="0">
              <a:latin typeface="Agency FB" pitchFamily="34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Görseller görüntü belleği, işitseller ses belleği, </a:t>
            </a:r>
            <a:r>
              <a:rPr lang="tr-TR" dirty="0" err="1" smtClean="0">
                <a:latin typeface="Agency FB" pitchFamily="34" charset="0"/>
              </a:rPr>
              <a:t>kinestetikler</a:t>
            </a:r>
            <a:r>
              <a:rPr lang="tr-TR" dirty="0" smtClean="0">
                <a:latin typeface="Agency FB" pitchFamily="34" charset="0"/>
              </a:rPr>
              <a:t> kas belleği kullanırlar. </a:t>
            </a:r>
          </a:p>
          <a:p>
            <a:pPr lvl="0" algn="ctr">
              <a:buNone/>
            </a:pPr>
            <a:endParaRPr lang="tr-TR" dirty="0" smtClean="0">
              <a:latin typeface="Agency FB" pitchFamily="34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Eşyalarının karışık olmasından hiç rahatsız olmazlar. Tertipli olmak için çaba göstermezler. </a:t>
            </a:r>
          </a:p>
          <a:p>
            <a:pPr lvl="0" algn="ctr">
              <a:buNone/>
            </a:pPr>
            <a:endParaRPr lang="tr-TR" dirty="0" smtClean="0">
              <a:latin typeface="Agency FB" pitchFamily="34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Düşünürken aşağı doğru bakarlar. </a:t>
            </a:r>
          </a:p>
          <a:p>
            <a:pPr algn="ctr">
              <a:buFont typeface="Wingdings" pitchFamily="2" charset="2"/>
              <a:buChar char="v"/>
            </a:pPr>
            <a:endParaRPr lang="tr-TR" dirty="0"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33424" y="1698520"/>
            <a:ext cx="7467600" cy="487375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tr-TR" sz="4000" dirty="0" smtClean="0">
                <a:latin typeface="Agency FB" pitchFamily="34" charset="0"/>
              </a:rPr>
              <a:t>Bir kişi birden fazla stile sahip olabilir.</a:t>
            </a:r>
          </a:p>
          <a:p>
            <a:pPr algn="ctr"/>
            <a:endParaRPr lang="tr-TR" sz="4000" dirty="0" smtClean="0">
              <a:latin typeface="Agency FB" pitchFamily="34" charset="0"/>
            </a:endParaRPr>
          </a:p>
          <a:p>
            <a:pPr lvl="1" algn="ctr">
              <a:buFont typeface="Wingdings" pitchFamily="2" charset="2"/>
              <a:buChar char="v"/>
            </a:pPr>
            <a:r>
              <a:rPr lang="tr-TR" sz="3700" dirty="0" smtClean="0">
                <a:latin typeface="Agency FB" pitchFamily="34" charset="0"/>
              </a:rPr>
              <a:t>Çalışırken sahip olduğunuz tüm stilleri göz önüne alarak çalışmalısınız.</a:t>
            </a:r>
            <a:endParaRPr lang="tr-TR" sz="3700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47738" y="-24"/>
            <a:ext cx="7467600" cy="11430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002060"/>
                </a:solidFill>
                <a:latin typeface="Algerian" pitchFamily="82" charset="0"/>
              </a:rPr>
              <a:t>NASIL DAHA İYİ ÖĞRENİRLER</a:t>
            </a:r>
            <a:endParaRPr lang="tr-TR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1986" y="2500306"/>
            <a:ext cx="7467600" cy="614354"/>
          </a:xfrm>
        </p:spPr>
        <p:txBody>
          <a:bodyPr/>
          <a:lstStyle/>
          <a:p>
            <a:pPr>
              <a:buSzPct val="80000"/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Kendi istediği yerde ders çalışmalıdır.</a:t>
            </a:r>
          </a:p>
          <a:p>
            <a:pPr>
              <a:buSzPct val="80000"/>
              <a:buFont typeface="Wingdings" pitchFamily="2" charset="2"/>
              <a:buChar char="v"/>
            </a:pPr>
            <a:endParaRPr lang="tr-TR" dirty="0">
              <a:latin typeface="Agency FB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500034" y="5072074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tr-TR" sz="2400" dirty="0" smtClean="0">
                <a:latin typeface="Agency FB" pitchFamily="34" charset="0"/>
              </a:rPr>
              <a:t> Çalışırken kendine göre kartlar hazırlamalıdırlar.</a:t>
            </a:r>
            <a:endParaRPr lang="tr-TR" sz="2400" dirty="0">
              <a:latin typeface="Agency FB" pitchFamily="34" charset="0"/>
            </a:endParaRPr>
          </a:p>
        </p:txBody>
      </p:sp>
      <p:pic>
        <p:nvPicPr>
          <p:cNvPr id="5" name="4 Resim" descr="manifold-co-45-ders-calisan-kiz-juan-pablo-macha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428736"/>
            <a:ext cx="3883325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115328" cy="2043114"/>
          </a:xfrm>
        </p:spPr>
        <p:txBody>
          <a:bodyPr/>
          <a:lstStyle/>
          <a:p>
            <a:pPr>
              <a:buSzPct val="80000"/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Öğrencilerin çalışırken hareket etmesine karışılmamalı, aynı şekilde dinlerken hareket etmelerine ve bir şeyler ile oynamalarına izin verilmelidir.</a:t>
            </a:r>
            <a:endParaRPr lang="tr-TR" dirty="0">
              <a:latin typeface="Agency FB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643438" y="4000504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tr-TR" sz="2400" dirty="0" smtClean="0">
                <a:latin typeface="Agency FB" pitchFamily="34" charset="0"/>
              </a:rPr>
              <a:t> </a:t>
            </a:r>
            <a:r>
              <a:rPr lang="tr-TR" sz="2400" dirty="0" err="1" smtClean="0">
                <a:latin typeface="Agency FB" pitchFamily="34" charset="0"/>
              </a:rPr>
              <a:t>Laboratuvar</a:t>
            </a:r>
            <a:r>
              <a:rPr lang="tr-TR" sz="2400" dirty="0" smtClean="0">
                <a:latin typeface="Agency FB" pitchFamily="34" charset="0"/>
              </a:rPr>
              <a:t> çalışmaları yapmalarına imkan sağlanmalıdır.</a:t>
            </a:r>
            <a:endParaRPr lang="tr-TR" sz="2400" dirty="0">
              <a:latin typeface="Agency FB" pitchFamily="34" charset="0"/>
            </a:endParaRPr>
          </a:p>
        </p:txBody>
      </p:sp>
      <p:pic>
        <p:nvPicPr>
          <p:cNvPr id="5" name="4 Resim" descr="l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071810"/>
            <a:ext cx="4236580" cy="279081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14282" y="4643446"/>
            <a:ext cx="7467600" cy="1114420"/>
          </a:xfrm>
        </p:spPr>
        <p:txBody>
          <a:bodyPr>
            <a:normAutofit/>
          </a:bodyPr>
          <a:lstStyle/>
          <a:p>
            <a:pPr algn="ctr">
              <a:buSzPct val="80000"/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Konu ile ilgili yaşayarak öğrenebileceği yerlere gitmesine imkan </a:t>
            </a:r>
            <a:r>
              <a:rPr lang="tr-TR" dirty="0" smtClean="0">
                <a:latin typeface="Agency FB" pitchFamily="34" charset="0"/>
              </a:rPr>
              <a:t>sağlanmalıdır (müze</a:t>
            </a:r>
            <a:r>
              <a:rPr lang="tr-TR" dirty="0" smtClean="0">
                <a:latin typeface="Agency FB" pitchFamily="34" charset="0"/>
              </a:rPr>
              <a:t>, tarihi yerler </a:t>
            </a:r>
            <a:r>
              <a:rPr lang="tr-TR" dirty="0" smtClean="0">
                <a:latin typeface="Agency FB" pitchFamily="34" charset="0"/>
              </a:rPr>
              <a:t>gibi). </a:t>
            </a:r>
            <a:endParaRPr lang="tr-TR" dirty="0">
              <a:latin typeface="Agency FB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500034" y="2214554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tr-TR" sz="2400" dirty="0" smtClean="0">
                <a:latin typeface="Agency FB" pitchFamily="34" charset="0"/>
              </a:rPr>
              <a:t>Dokunsal materyaller kullanarak öğrenme zenginleştirilmelidir.</a:t>
            </a:r>
            <a:endParaRPr lang="tr-TR" sz="2400" dirty="0">
              <a:latin typeface="Agency FB" pitchFamily="34" charset="0"/>
            </a:endParaRPr>
          </a:p>
        </p:txBody>
      </p:sp>
      <p:pic>
        <p:nvPicPr>
          <p:cNvPr id="6" name="5 Resim" descr="Görme-Engelliler-İçin-Sesli-ve-Kabartmalı-Haritalar-Hazırlandı-1-2048x1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071546"/>
            <a:ext cx="3964613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357686" y="3743340"/>
            <a:ext cx="3929090" cy="1543048"/>
          </a:xfrm>
        </p:spPr>
        <p:txBody>
          <a:bodyPr/>
          <a:lstStyle/>
          <a:p>
            <a:pPr algn="ctr">
              <a:buSzPct val="80000"/>
              <a:buFont typeface="Wingdings" pitchFamily="2" charset="2"/>
              <a:buChar char="v"/>
            </a:pPr>
            <a:r>
              <a:rPr lang="tr-TR" dirty="0" err="1" smtClean="0">
                <a:latin typeface="Agency FB" pitchFamily="34" charset="0"/>
              </a:rPr>
              <a:t>Dramalarda</a:t>
            </a:r>
            <a:r>
              <a:rPr lang="tr-TR" dirty="0" smtClean="0">
                <a:latin typeface="Agency FB" pitchFamily="34" charset="0"/>
              </a:rPr>
              <a:t>, oyunlarda rol alarak yazı yazarak çok daha verimli bir süreç </a:t>
            </a:r>
            <a:r>
              <a:rPr lang="tr-TR" dirty="0" smtClean="0">
                <a:latin typeface="Agency FB" pitchFamily="34" charset="0"/>
              </a:rPr>
              <a:t>geçirilebilirler.</a:t>
            </a:r>
            <a:endParaRPr lang="tr-TR" dirty="0">
              <a:latin typeface="Agency FB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-71470" y="1252823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tr-TR" sz="2400" dirty="0" smtClean="0">
                <a:latin typeface="Agency FB" pitchFamily="34" charset="0"/>
              </a:rPr>
              <a:t>Ders çalışma </a:t>
            </a:r>
            <a:r>
              <a:rPr lang="tr-TR" sz="2400" dirty="0" smtClean="0">
                <a:latin typeface="Agency FB" pitchFamily="34" charset="0"/>
              </a:rPr>
              <a:t>ortamını </a:t>
            </a:r>
            <a:r>
              <a:rPr lang="tr-TR" sz="2400" dirty="0" smtClean="0">
                <a:latin typeface="Agency FB" pitchFamily="34" charset="0"/>
              </a:rPr>
              <a:t>istediği şekilde düzenlemesine izin verilmelidir.</a:t>
            </a:r>
            <a:endParaRPr lang="tr-TR" sz="2400" dirty="0">
              <a:latin typeface="Agency FB" pitchFamily="34" charset="0"/>
            </a:endParaRPr>
          </a:p>
        </p:txBody>
      </p:sp>
      <p:pic>
        <p:nvPicPr>
          <p:cNvPr id="5" name="4 Resim" descr="drama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5" y="3071810"/>
            <a:ext cx="3571899" cy="282932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85720" y="4786322"/>
            <a:ext cx="6972320" cy="1614486"/>
          </a:xfrm>
        </p:spPr>
        <p:txBody>
          <a:bodyPr>
            <a:normAutofit/>
          </a:bodyPr>
          <a:lstStyle/>
          <a:p>
            <a:pPr lvl="0" algn="ctr">
              <a:buSzPct val="80000"/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Hareket hâlindeyken daha iyi öğrenirler. (Örneğin, kondisyon bisikletinde kitap okuduklarında daha iyi anlarlar.) </a:t>
            </a:r>
          </a:p>
          <a:p>
            <a:pPr lvl="0" algn="ctr">
              <a:buSzPct val="80000"/>
              <a:buFont typeface="Wingdings" pitchFamily="2" charset="2"/>
              <a:buChar char="v"/>
            </a:pPr>
            <a:endParaRPr lang="tr-TR" dirty="0" smtClean="0">
              <a:latin typeface="Agency FB" pitchFamily="34" charset="0"/>
            </a:endParaRPr>
          </a:p>
          <a:p>
            <a:pPr algn="ctr">
              <a:buSzPct val="80000"/>
              <a:buFont typeface="Wingdings" pitchFamily="2" charset="2"/>
              <a:buChar char="v"/>
            </a:pPr>
            <a:endParaRPr lang="tr-TR" dirty="0">
              <a:latin typeface="Agency FB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71406" y="1857364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tr-TR" sz="2400" dirty="0" smtClean="0">
                <a:latin typeface="Agency FB" pitchFamily="34" charset="0"/>
              </a:rPr>
              <a:t> Ellerini </a:t>
            </a:r>
            <a:r>
              <a:rPr lang="tr-TR" sz="2400" dirty="0" smtClean="0">
                <a:latin typeface="Agency FB" pitchFamily="34" charset="0"/>
              </a:rPr>
              <a:t>kullanabileceği çalışmalar </a:t>
            </a:r>
            <a:r>
              <a:rPr lang="tr-TR" sz="2400" dirty="0" smtClean="0">
                <a:latin typeface="Agency FB" pitchFamily="34" charset="0"/>
              </a:rPr>
              <a:t>yapılmalıdırlar.</a:t>
            </a:r>
            <a:endParaRPr lang="tr-TR" sz="2400" dirty="0">
              <a:latin typeface="Agency FB" pitchFamily="34" charset="0"/>
            </a:endParaRPr>
          </a:p>
        </p:txBody>
      </p:sp>
      <p:pic>
        <p:nvPicPr>
          <p:cNvPr id="5" name="4 Resim" descr="96f98bed05660f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714357"/>
            <a:ext cx="3943353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7467600" cy="1114420"/>
          </a:xfrm>
        </p:spPr>
        <p:txBody>
          <a:bodyPr/>
          <a:lstStyle/>
          <a:p>
            <a:pPr lvl="0" algn="ctr">
              <a:buSzPct val="80000"/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Derse konsantre olabilmeleri için ön sıralarda oturtulmalıdırlar.</a:t>
            </a:r>
          </a:p>
          <a:p>
            <a:pPr algn="ctr">
              <a:buSzPct val="80000"/>
              <a:buFont typeface="Wingdings" pitchFamily="2" charset="2"/>
              <a:buChar char="v"/>
            </a:pPr>
            <a:endParaRPr lang="tr-TR" dirty="0">
              <a:latin typeface="Agency FB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429124" y="3786190"/>
            <a:ext cx="4143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tr-TR" sz="2400" dirty="0" smtClean="0">
                <a:latin typeface="Agency FB" pitchFamily="34" charset="0"/>
              </a:rPr>
              <a:t>Bir şeyler anlatacakları zaman ayağa kalkma ve tüm vücudunu kullanarak anlatabilme özgürlüğüne sahip olmalıdırlar. </a:t>
            </a:r>
          </a:p>
          <a:p>
            <a:pPr algn="ctr"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endParaRPr lang="tr-TR" sz="2400" dirty="0">
              <a:latin typeface="Agency FB" pitchFamily="34" charset="0"/>
            </a:endParaRPr>
          </a:p>
        </p:txBody>
      </p:sp>
      <p:pic>
        <p:nvPicPr>
          <p:cNvPr id="5" name="4 Resim" descr="1_99Zy5Q1EhC14yjOhEvyfvQ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14348" y="3357562"/>
            <a:ext cx="3429024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85720" y="1671638"/>
            <a:ext cx="4786346" cy="1400172"/>
          </a:xfrm>
        </p:spPr>
        <p:txBody>
          <a:bodyPr>
            <a:normAutofit/>
          </a:bodyPr>
          <a:lstStyle/>
          <a:p>
            <a:pPr lvl="0" algn="ctr">
              <a:buSzPct val="80000"/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Sözcükleri ya da sözel bilgileri öğrenirken kuma yazdırma yöntemi uygulanabilir.</a:t>
            </a:r>
          </a:p>
          <a:p>
            <a:pPr algn="ctr">
              <a:buSzPct val="80000"/>
              <a:buFont typeface="Wingdings" pitchFamily="2" charset="2"/>
              <a:buChar char="v"/>
            </a:pPr>
            <a:endParaRPr lang="tr-TR" dirty="0">
              <a:latin typeface="Agency FB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28596" y="4443249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tr-TR" sz="2400" dirty="0" smtClean="0">
                <a:latin typeface="Agency FB" pitchFamily="34" charset="0"/>
              </a:rPr>
              <a:t> Çalışırken </a:t>
            </a:r>
            <a:r>
              <a:rPr lang="tr-TR" sz="2400" dirty="0" smtClean="0">
                <a:latin typeface="Agency FB" pitchFamily="34" charset="0"/>
              </a:rPr>
              <a:t>elinde kitap ya da kartlarla ileri geri yürüyebilir, yüksek sesle okuyabilirler.</a:t>
            </a:r>
          </a:p>
          <a:p>
            <a:pPr algn="ctr"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endParaRPr lang="tr-TR" sz="2400" dirty="0">
              <a:latin typeface="Agency FB" pitchFamily="34" charset="0"/>
            </a:endParaRPr>
          </a:p>
        </p:txBody>
      </p:sp>
      <p:pic>
        <p:nvPicPr>
          <p:cNvPr id="5" name="4 Resim" descr="1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657" y="928669"/>
            <a:ext cx="3203615" cy="22145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28662" y="4027386"/>
            <a:ext cx="6996138" cy="3044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GÖRSEL </a:t>
            </a:r>
            <a:r>
              <a:rPr lang="tr-TR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STiL</a:t>
            </a:r>
            <a:endParaRPr lang="tr-T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4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813" y="428604"/>
            <a:ext cx="6971773" cy="2813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47738" y="1500174"/>
            <a:ext cx="7467600" cy="487375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3600" dirty="0" smtClean="0">
                <a:latin typeface="Agency FB" pitchFamily="34" charset="0"/>
              </a:rPr>
              <a:t>Görerek, okuyarak ve gözlem yaparak öğrenmenin baskın olduğu öğrenme biçimidir.</a:t>
            </a:r>
          </a:p>
          <a:p>
            <a:pPr algn="just">
              <a:buNone/>
            </a:pPr>
            <a:endParaRPr lang="tr-TR" sz="3600" dirty="0" smtClean="0">
              <a:latin typeface="Agency FB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tr-TR" sz="3600" dirty="0" smtClean="0">
                <a:latin typeface="Agency FB" pitchFamily="34" charset="0"/>
              </a:rPr>
              <a:t>Görsel tablolar, renkli bloklar, çeşitli görsel kompozisyonlar görsel stile sahip insanlarda öğrenmeyi artırır.</a:t>
            </a:r>
          </a:p>
          <a:p>
            <a:pPr algn="just">
              <a:buFont typeface="Wingdings" pitchFamily="2" charset="2"/>
              <a:buChar char="v"/>
            </a:pPr>
            <a:endParaRPr lang="tr-TR" sz="3600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47738" y="35717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002060"/>
                </a:solidFill>
                <a:latin typeface="Algerian" pitchFamily="82" charset="0"/>
              </a:rPr>
              <a:t>GÖRSEL ÖĞRENME STİLİNE SAHİP BİREYLERİN ÖZELLİKLERİ</a:t>
            </a:r>
            <a:endParaRPr lang="tr-TR" sz="3200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04862" y="1984272"/>
            <a:ext cx="7467600" cy="4873752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Gördüklerini ve okuduklarını hatırlarlar.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Net ve güçlü görüntüler ile renkleri kullanırlar.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Resimler ve sözcüklerle düşünmeye yatkındırlar.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Kitap kurdu olmaya müsaittirler.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Yüzleri iyi hatırlarlar.</a:t>
            </a:r>
          </a:p>
          <a:p>
            <a:pPr algn="ctr">
              <a:buFont typeface="Wingdings" pitchFamily="2" charset="2"/>
              <a:buChar char="v"/>
            </a:pPr>
            <a:endParaRPr lang="tr-TR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76300" y="1142984"/>
            <a:ext cx="7467600" cy="4873752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Liste yapmayı severler.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Planlı ve programlı olurlar.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Ders anlatılırken not alamazlar.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Yazılı olmayan bilgiyi algılamakta zorlanırlar.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Karmaşık ve karışık ortamlarda huzursuz olurlar.</a:t>
            </a:r>
          </a:p>
          <a:p>
            <a:pPr algn="ctr">
              <a:buNone/>
            </a:pPr>
            <a:endParaRPr lang="tr-TR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İsimleri hatırlamakta zorlanırlar.</a:t>
            </a:r>
            <a:endParaRPr lang="tr-TR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76300" y="455486"/>
            <a:ext cx="7467600" cy="6331100"/>
          </a:xfrm>
        </p:spPr>
        <p:txBody>
          <a:bodyPr>
            <a:normAutofit lnSpcReduction="10000"/>
          </a:bodyPr>
          <a:lstStyle/>
          <a:p>
            <a:pPr lvl="0"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Yönergelerin sistemli ve basamaklı olması onları rahatlatır. </a:t>
            </a:r>
          </a:p>
          <a:p>
            <a:pPr lvl="0" algn="ctr">
              <a:buNone/>
            </a:pPr>
            <a:endParaRPr lang="tr-TR" dirty="0" smtClean="0">
              <a:latin typeface="Agency FB" pitchFamily="34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Okudukları metindeki yazım, noktalama ve diğer dil bilgisi kurallarına duyarlıdırlar ve hataları çabuk fark ederler. </a:t>
            </a:r>
          </a:p>
          <a:p>
            <a:pPr lvl="0" algn="ctr">
              <a:buNone/>
            </a:pPr>
            <a:endParaRPr lang="tr-TR" dirty="0" smtClean="0">
              <a:latin typeface="Agency FB" pitchFamily="34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Karmakarışık bir ders onları ruhen ve bedenen yorar. Yapılacak işin başından sonuna kadar detaylarıyla belirlenmesi ve görülmesi gerekir.</a:t>
            </a:r>
          </a:p>
          <a:p>
            <a:pPr lvl="0" algn="ctr">
              <a:buNone/>
            </a:pPr>
            <a:endParaRPr lang="tr-TR" dirty="0" smtClean="0">
              <a:latin typeface="Agency FB" pitchFamily="34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Genellikle gördükleri şeyleri görüntü olarak belleğe kaydeder ve görüntü olarak hatırlarlar. Hatırlamak istedikleri telefon numarasını, numaranın yazıldığı yerdeki görüntüsü ile hatırlarlar.</a:t>
            </a:r>
          </a:p>
          <a:p>
            <a:pPr lvl="0" algn="ctr">
              <a:buNone/>
            </a:pPr>
            <a:endParaRPr lang="tr-TR" dirty="0" smtClean="0">
              <a:latin typeface="Agency FB" pitchFamily="34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tr-TR" dirty="0" err="1" smtClean="0">
                <a:latin typeface="Agency FB" pitchFamily="34" charset="0"/>
              </a:rPr>
              <a:t>Kinestetik</a:t>
            </a:r>
            <a:r>
              <a:rPr lang="tr-TR" dirty="0" smtClean="0">
                <a:latin typeface="Agency FB" pitchFamily="34" charset="0"/>
              </a:rPr>
              <a:t> ve işitsellere göre çok az yazım ve noktalama hatası yaparlar.</a:t>
            </a:r>
          </a:p>
          <a:p>
            <a:pPr lvl="0" algn="ctr">
              <a:buNone/>
            </a:pPr>
            <a:r>
              <a:rPr lang="tr-TR" dirty="0" smtClean="0">
                <a:latin typeface="Agency FB" pitchFamily="34" charset="0"/>
              </a:rPr>
              <a:t> </a:t>
            </a:r>
          </a:p>
          <a:p>
            <a:pPr lvl="0"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Bir şey düşünürken gözleri yukarı doğru bakar.</a:t>
            </a:r>
          </a:p>
          <a:p>
            <a:pPr algn="ctr">
              <a:buFont typeface="Wingdings" pitchFamily="2" charset="2"/>
              <a:buChar char="v"/>
            </a:pPr>
            <a:endParaRPr lang="tr-TR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6300" y="-2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002060"/>
                </a:solidFill>
                <a:latin typeface="Algerian" pitchFamily="82" charset="0"/>
              </a:rPr>
              <a:t>NASIL DAHA İYİ ÖĞRENİRLER?</a:t>
            </a:r>
            <a:endParaRPr lang="tr-TR" sz="3600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2100266"/>
            <a:ext cx="5114932" cy="1185858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v"/>
            </a:pPr>
            <a:r>
              <a:rPr lang="tr-TR" dirty="0" smtClean="0">
                <a:latin typeface="Agency FB" pitchFamily="34" charset="0"/>
              </a:rPr>
              <a:t>Bu bireyler yazarken ve okurken renkli kalemler kullanmalı, önemli gördüğü konuların altını renkli kalemler çizmelidir.</a:t>
            </a:r>
          </a:p>
          <a:p>
            <a:pPr algn="ctr">
              <a:buNone/>
            </a:pPr>
            <a:endParaRPr lang="tr-TR" dirty="0">
              <a:latin typeface="Agency FB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571472" y="4538971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tr-TR" sz="2400" dirty="0" smtClean="0">
                <a:latin typeface="Agency FB" pitchFamily="34" charset="0"/>
              </a:rPr>
              <a:t> Video ve bilgisayar programlarını kullanmalıdır.</a:t>
            </a:r>
          </a:p>
        </p:txBody>
      </p:sp>
      <p:pic>
        <p:nvPicPr>
          <p:cNvPr id="5" name="4 Resim" descr="AY-SM035-renkli-kalem-yastiklar-500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1238268"/>
            <a:ext cx="2690798" cy="2690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285</TotalTime>
  <Words>1078</Words>
  <PresentationFormat>Ekran Gösterisi (4:3)</PresentationFormat>
  <Paragraphs>183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7" baseType="lpstr">
      <vt:lpstr>Cumba</vt:lpstr>
      <vt:lpstr>ÖĞRENME STİLLERİ</vt:lpstr>
      <vt:lpstr>Slayt 2</vt:lpstr>
      <vt:lpstr>Slayt 3</vt:lpstr>
      <vt:lpstr>Slayt 4</vt:lpstr>
      <vt:lpstr>Slayt 5</vt:lpstr>
      <vt:lpstr>GÖRSEL ÖĞRENME STİLİNE SAHİP BİREYLERİN ÖZELLİKLERİ</vt:lpstr>
      <vt:lpstr>Slayt 7</vt:lpstr>
      <vt:lpstr>Slayt 8</vt:lpstr>
      <vt:lpstr>NASIL DAHA İYİ ÖĞRENİRLER?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İŞİTSEL ÖĞRENME STİLİNE SAHİP BİREYLERİN ÖZELLİKLERİ</vt:lpstr>
      <vt:lpstr>Slayt 18</vt:lpstr>
      <vt:lpstr>Slayt 19</vt:lpstr>
      <vt:lpstr>Slayt 20</vt:lpstr>
      <vt:lpstr>NASIL DAHA İYİ ÖĞRENİRLER?</vt:lpstr>
      <vt:lpstr>Slayt 22</vt:lpstr>
      <vt:lpstr>Slayt 23</vt:lpstr>
      <vt:lpstr>Slayt 24</vt:lpstr>
      <vt:lpstr>Slayt 25</vt:lpstr>
      <vt:lpstr>Slayt 26</vt:lpstr>
      <vt:lpstr>DOKUNSAL ÖĞRENME STİLİNE SAHİP BİREYLERİN ÖZELLİKLERİ</vt:lpstr>
      <vt:lpstr>Slayt 28</vt:lpstr>
      <vt:lpstr>Slayt 29</vt:lpstr>
      <vt:lpstr>NASIL DAHA İYİ ÖĞRENİRLER</vt:lpstr>
      <vt:lpstr>Slayt 31</vt:lpstr>
      <vt:lpstr>Slayt 32</vt:lpstr>
      <vt:lpstr>Slayt 33</vt:lpstr>
      <vt:lpstr>Slayt 34</vt:lpstr>
      <vt:lpstr>Slayt 35</vt:lpstr>
      <vt:lpstr>Slayt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ÖĞRENME STİLLERİ</dc:title>
  <dc:creator>USER</dc:creator>
  <cp:lastModifiedBy>USER</cp:lastModifiedBy>
  <cp:revision>32</cp:revision>
  <dcterms:created xsi:type="dcterms:W3CDTF">2021-09-07T10:42:21Z</dcterms:created>
  <dcterms:modified xsi:type="dcterms:W3CDTF">2021-09-13T23:15:45Z</dcterms:modified>
</cp:coreProperties>
</file>