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0" r:id="rId14"/>
    <p:sldId id="281" r:id="rId15"/>
    <p:sldId id="282" r:id="rId16"/>
    <p:sldId id="283" r:id="rId17"/>
    <p:sldId id="285" r:id="rId18"/>
    <p:sldId id="284" r:id="rId19"/>
    <p:sldId id="286" r:id="rId20"/>
    <p:sldId id="287" r:id="rId21"/>
    <p:sldId id="268" r:id="rId22"/>
    <p:sldId id="269" r:id="rId23"/>
    <p:sldId id="270" r:id="rId24"/>
    <p:sldId id="271" r:id="rId25"/>
    <p:sldId id="272" r:id="rId26"/>
    <p:sldId id="273" r:id="rId27"/>
    <p:sldId id="274" r:id="rId28"/>
    <p:sldId id="275" r:id="rId29"/>
    <p:sldId id="288" r:id="rId30"/>
    <p:sldId id="276" r:id="rId31"/>
    <p:sldId id="290" r:id="rId32"/>
    <p:sldId id="291" r:id="rId33"/>
    <p:sldId id="292" r:id="rId34"/>
    <p:sldId id="277" r:id="rId35"/>
    <p:sldId id="278" r:id="rId36"/>
    <p:sldId id="279"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D9F75050-0E15-4C5B-92B0-66D068882F1F}" type="datetimeFigureOut">
              <a:rPr lang="tr-TR" smtClean="0"/>
              <a:pPr/>
              <a:t>16.09.2021</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16.09.2021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D9F75050-0E15-4C5B-92B0-66D068882F1F}" type="datetimeFigureOut">
              <a:rPr lang="tr-TR" smtClean="0"/>
              <a:pPr/>
              <a:t>16.09.2021</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54625034"/>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16.09.2021</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9F75050-0E15-4C5B-92B0-66D068882F1F}" type="datetimeFigureOut">
              <a:rPr lang="tr-TR" smtClean="0"/>
              <a:pPr/>
              <a:t>16.09.2021</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16.09.2021</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16.09.2021</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16.09.2021</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D9F75050-0E15-4C5B-92B0-66D068882F1F}" type="datetimeFigureOut">
              <a:rPr lang="tr-TR" smtClean="0"/>
              <a:pPr/>
              <a:t>16.09.2021</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16.09.2021</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16.09.2021</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D9F75050-0E15-4C5B-92B0-66D068882F1F}" type="datetimeFigureOut">
              <a:rPr lang="tr-TR" smtClean="0"/>
              <a:pPr/>
              <a:t>16.09.2021</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929058" y="1632402"/>
            <a:ext cx="5214942" cy="2868168"/>
          </a:xfrm>
        </p:spPr>
        <p:txBody>
          <a:bodyPr/>
          <a:lstStyle/>
          <a:p>
            <a:pPr algn="ctr"/>
            <a:r>
              <a:rPr lang="tr-TR" sz="5400" dirty="0" smtClean="0">
                <a:solidFill>
                  <a:schemeClr val="bg1"/>
                </a:solidFill>
                <a:effectLst>
                  <a:outerShdw blurRad="38100" dist="38100" dir="2700000" algn="tl">
                    <a:srgbClr val="000000">
                      <a:alpha val="43137"/>
                    </a:srgbClr>
                  </a:outerShdw>
                </a:effectLst>
                <a:latin typeface="Algerian" pitchFamily="82" charset="0"/>
              </a:rPr>
              <a:t>HEDEF BELİRLEMENİN ÖNEMİ</a:t>
            </a:r>
            <a:endParaRPr lang="tr-TR" sz="5400" dirty="0">
              <a:solidFill>
                <a:schemeClr val="bg1"/>
              </a:solidFill>
              <a:effectLst>
                <a:outerShdw blurRad="38100" dist="38100" dir="2700000" algn="tl">
                  <a:srgbClr val="000000">
                    <a:alpha val="43137"/>
                  </a:srgbClr>
                </a:outerShdw>
              </a:effectLst>
              <a:latin typeface="Algerian" pitchFamily="82" charset="0"/>
            </a:endParaRPr>
          </a:p>
        </p:txBody>
      </p:sp>
      <p:pic>
        <p:nvPicPr>
          <p:cNvPr id="4" name="3 Resim" descr="500_F_107825687_6ZnxI24XHKVFJZQcGt1uBe31QPuBxGxu.jpg"/>
          <p:cNvPicPr>
            <a:picLocks noChangeAspect="1"/>
          </p:cNvPicPr>
          <p:nvPr/>
        </p:nvPicPr>
        <p:blipFill>
          <a:blip r:embed="rId2"/>
          <a:stretch>
            <a:fillRect/>
          </a:stretch>
        </p:blipFill>
        <p:spPr>
          <a:xfrm>
            <a:off x="0" y="0"/>
            <a:ext cx="3929058" cy="6858000"/>
          </a:xfrm>
          <a:prstGeom prst="rect">
            <a:avLst/>
          </a:prstGeom>
        </p:spPr>
      </p:pic>
      <p:pic>
        <p:nvPicPr>
          <p:cNvPr id="5" name="4 İçerik Yer Tutucusu" descr="ram amblem.jpg"/>
          <p:cNvPicPr>
            <a:picLocks noChangeAspect="1"/>
          </p:cNvPicPr>
          <p:nvPr/>
        </p:nvPicPr>
        <p:blipFill>
          <a:blip r:embed="rId3" cstate="print"/>
          <a:stretch>
            <a:fillRect/>
          </a:stretch>
        </p:blipFill>
        <p:spPr>
          <a:xfrm>
            <a:off x="3929058" y="0"/>
            <a:ext cx="1455726" cy="1455726"/>
          </a:xfrm>
          <a:prstGeom prst="rect">
            <a:avLst/>
          </a:prstGeom>
        </p:spPr>
      </p:pic>
      <p:pic>
        <p:nvPicPr>
          <p:cNvPr id="6" name="5 Resim" descr="Resim1.png"/>
          <p:cNvPicPr>
            <a:picLocks noChangeAspect="1"/>
          </p:cNvPicPr>
          <p:nvPr/>
        </p:nvPicPr>
        <p:blipFill>
          <a:blip r:embed="rId4"/>
          <a:stretch>
            <a:fillRect/>
          </a:stretch>
        </p:blipFill>
        <p:spPr>
          <a:xfrm>
            <a:off x="7774646" y="-24"/>
            <a:ext cx="1369386" cy="1357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333396" y="1785926"/>
            <a:ext cx="7239000" cy="4846320"/>
          </a:xfrm>
        </p:spPr>
        <p:txBody>
          <a:bodyPr/>
          <a:lstStyle/>
          <a:p>
            <a:pPr algn="ctr">
              <a:buNone/>
            </a:pPr>
            <a:r>
              <a:rPr lang="tr-TR" sz="2800" b="1" dirty="0" smtClean="0">
                <a:latin typeface="Agency FB" pitchFamily="34" charset="0"/>
                <a:cs typeface="Times New Roman" charset="0"/>
              </a:rPr>
              <a:t>	Geleceğe </a:t>
            </a:r>
            <a:r>
              <a:rPr lang="tr-TR" sz="2800" b="1" dirty="0" smtClean="0">
                <a:latin typeface="Agency FB" pitchFamily="34" charset="0"/>
                <a:cs typeface="Times New Roman" charset="0"/>
              </a:rPr>
              <a:t>yönelik hedeflerin aşamaları doğru oluşturulduğunda, kişi enerjisini hedefi doğrultusunda çok daha etkin bir biçimde </a:t>
            </a:r>
            <a:r>
              <a:rPr lang="tr-TR" sz="2800" b="1" dirty="0" smtClean="0">
                <a:latin typeface="Agency FB" pitchFamily="34" charset="0"/>
                <a:cs typeface="Times New Roman" charset="0"/>
              </a:rPr>
              <a:t>kullanılabilir.</a:t>
            </a:r>
            <a:endParaRPr lang="tr-TR" sz="2800" b="1" dirty="0" smtClean="0">
              <a:latin typeface="Agency FB" pitchFamily="34" charset="0"/>
              <a:cs typeface="Times New Roman" charset="0"/>
            </a:endParaRPr>
          </a:p>
          <a:p>
            <a:pPr algn="ctr"/>
            <a:endParaRPr lang="tr-TR" dirty="0">
              <a:latin typeface="Agency FB" pitchFamily="34" charset="0"/>
            </a:endParaRPr>
          </a:p>
        </p:txBody>
      </p:sp>
      <p:pic>
        <p:nvPicPr>
          <p:cNvPr id="4" name="Picture 4" descr="C:\Users\ASUS\Desktop\XXX.jpg"/>
          <p:cNvPicPr>
            <a:picLocks noChangeAspect="1" noChangeArrowheads="1"/>
          </p:cNvPicPr>
          <p:nvPr/>
        </p:nvPicPr>
        <p:blipFill>
          <a:blip r:embed="rId2"/>
          <a:srcRect/>
          <a:stretch>
            <a:fillRect/>
          </a:stretch>
        </p:blipFill>
        <p:spPr bwMode="auto">
          <a:xfrm>
            <a:off x="2305059" y="4071942"/>
            <a:ext cx="3552825" cy="178594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050"/>
            <a:ext cx="7239000" cy="1143000"/>
          </a:xfrm>
        </p:spPr>
        <p:txBody>
          <a:bodyPr>
            <a:noAutofit/>
          </a:bodyPr>
          <a:lstStyle/>
          <a:p>
            <a:pPr algn="ctr"/>
            <a:r>
              <a:rPr lang="tr-TR" sz="3200" dirty="0" smtClean="0">
                <a:solidFill>
                  <a:schemeClr val="tx2">
                    <a:lumMod val="50000"/>
                  </a:schemeClr>
                </a:solidFill>
                <a:latin typeface="Snap ITC" pitchFamily="82" charset="0"/>
              </a:rPr>
              <a:t/>
            </a:r>
            <a:br>
              <a:rPr lang="tr-TR" sz="3200" dirty="0" smtClean="0">
                <a:solidFill>
                  <a:schemeClr val="tx2">
                    <a:lumMod val="50000"/>
                  </a:schemeClr>
                </a:solidFill>
                <a:latin typeface="Snap ITC" pitchFamily="82" charset="0"/>
              </a:rPr>
            </a:br>
            <a:r>
              <a:rPr lang="tr-TR" sz="3200" dirty="0" smtClean="0">
                <a:solidFill>
                  <a:schemeClr val="tx2">
                    <a:lumMod val="50000"/>
                  </a:schemeClr>
                </a:solidFill>
                <a:latin typeface="Snap ITC" pitchFamily="82" charset="0"/>
              </a:rPr>
              <a:t/>
            </a:r>
            <a:br>
              <a:rPr lang="tr-TR" sz="3200" dirty="0" smtClean="0">
                <a:solidFill>
                  <a:schemeClr val="tx2">
                    <a:lumMod val="50000"/>
                  </a:schemeClr>
                </a:solidFill>
                <a:latin typeface="Snap ITC" pitchFamily="82" charset="0"/>
              </a:rPr>
            </a:br>
            <a:r>
              <a:rPr lang="tr-TR" sz="3200" dirty="0" smtClean="0">
                <a:solidFill>
                  <a:schemeClr val="tx2">
                    <a:lumMod val="50000"/>
                  </a:schemeClr>
                </a:solidFill>
                <a:latin typeface="Snap ITC" pitchFamily="82" charset="0"/>
              </a:rPr>
              <a:t/>
            </a:r>
            <a:br>
              <a:rPr lang="tr-TR" sz="3200" dirty="0" smtClean="0">
                <a:solidFill>
                  <a:schemeClr val="tx2">
                    <a:lumMod val="50000"/>
                  </a:schemeClr>
                </a:solidFill>
                <a:latin typeface="Snap ITC" pitchFamily="82" charset="0"/>
              </a:rPr>
            </a:br>
            <a:r>
              <a:rPr lang="tr-TR" sz="3200" b="0"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Hedef  </a:t>
            </a:r>
            <a:r>
              <a:rPr lang="tr-TR" sz="3200" b="0" dirty="0" err="1" smtClean="0">
                <a:solidFill>
                  <a:schemeClr val="tx2">
                    <a:lumMod val="50000"/>
                  </a:schemeClr>
                </a:solidFill>
                <a:effectLst>
                  <a:outerShdw blurRad="38100" dist="38100" dir="2700000" algn="tl">
                    <a:srgbClr val="FFFFFF"/>
                  </a:outerShdw>
                </a:effectLst>
                <a:latin typeface="Snap ITC" pitchFamily="82" charset="0"/>
                <a:cs typeface="Times New Roman" charset="0"/>
              </a:rPr>
              <a:t>Belİrlemek</a:t>
            </a:r>
            <a:r>
              <a:rPr lang="tr-TR" sz="3200" b="0"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 </a:t>
            </a:r>
            <a:r>
              <a:rPr lang="tr-TR" sz="3200" b="0"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Neden  </a:t>
            </a:r>
            <a:r>
              <a:rPr lang="tr-TR" sz="3200" b="0" dirty="0" err="1" smtClean="0">
                <a:solidFill>
                  <a:schemeClr val="tx2">
                    <a:lumMod val="50000"/>
                  </a:schemeClr>
                </a:solidFill>
                <a:effectLst>
                  <a:outerShdw blurRad="38100" dist="38100" dir="2700000" algn="tl">
                    <a:srgbClr val="FFFFFF"/>
                  </a:outerShdw>
                </a:effectLst>
                <a:latin typeface="Snap ITC" pitchFamily="82" charset="0"/>
                <a:cs typeface="Times New Roman" charset="0"/>
              </a:rPr>
              <a:t>Önemlİdİr</a:t>
            </a:r>
            <a:r>
              <a:rPr lang="tr-TR" sz="3200" b="0"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a:t>
            </a:r>
            <a:endParaRPr lang="tr-TR" sz="320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457200" y="1714488"/>
            <a:ext cx="7239000" cy="4846320"/>
          </a:xfrm>
        </p:spPr>
        <p:txBody>
          <a:bodyPr/>
          <a:lstStyle/>
          <a:p>
            <a:pPr algn="ctr">
              <a:lnSpc>
                <a:spcPct val="90000"/>
              </a:lnSpc>
              <a:buNone/>
              <a:defRPr/>
            </a:pPr>
            <a:r>
              <a:rPr lang="tr-TR" sz="2800" b="1" dirty="0" smtClean="0">
                <a:latin typeface="Agency FB" pitchFamily="34" charset="0"/>
                <a:ea typeface="Arial Unicode MS" pitchFamily="34" charset="-128"/>
                <a:cs typeface="Arial Unicode MS" pitchFamily="34" charset="-128"/>
              </a:rPr>
              <a:t>	Hedefin </a:t>
            </a:r>
            <a:r>
              <a:rPr lang="tr-TR" sz="2800" b="1" dirty="0" smtClean="0">
                <a:latin typeface="Agency FB" pitchFamily="34" charset="0"/>
                <a:ea typeface="Arial Unicode MS" pitchFamily="34" charset="-128"/>
                <a:cs typeface="Arial Unicode MS" pitchFamily="34" charset="-128"/>
              </a:rPr>
              <a:t>tespit edilmesi ona uygun haz</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rl</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klar</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n yapılmasında bir </a:t>
            </a:r>
            <a:r>
              <a:rPr lang="tr-TR" sz="2800" b="1" dirty="0" smtClean="0">
                <a:latin typeface="Agency FB" pitchFamily="34" charset="0"/>
              </a:rPr>
              <a:t>p</a:t>
            </a:r>
            <a:r>
              <a:rPr lang="tr-TR" sz="2800" b="1" dirty="0" smtClean="0">
                <a:latin typeface="Agency FB" pitchFamily="34" charset="0"/>
                <a:ea typeface="Arial Unicode MS" pitchFamily="34" charset="-128"/>
                <a:cs typeface="Arial Unicode MS" pitchFamily="34" charset="-128"/>
              </a:rPr>
              <a:t>lan</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n ç</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kar</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lmasın</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 kolayla</a:t>
            </a:r>
            <a:r>
              <a:rPr lang="tr-TR" sz="2800" b="1" dirty="0" smtClean="0">
                <a:latin typeface="Agency FB" pitchFamily="34" charset="0"/>
              </a:rPr>
              <a:t>ş</a:t>
            </a:r>
            <a:r>
              <a:rPr lang="tr-TR" sz="2800" b="1" dirty="0" smtClean="0">
                <a:latin typeface="Agency FB" pitchFamily="34" charset="0"/>
                <a:ea typeface="Arial Unicode MS" pitchFamily="34" charset="-128"/>
                <a:cs typeface="Arial Unicode MS" pitchFamily="34" charset="-128"/>
              </a:rPr>
              <a:t>t</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r</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r</a:t>
            </a:r>
            <a:r>
              <a:rPr lang="tr-TR" sz="2800" b="1" dirty="0" smtClean="0">
                <a:latin typeface="Agency FB" pitchFamily="34" charset="0"/>
                <a:ea typeface="Arial Unicode MS" pitchFamily="34" charset="-128"/>
                <a:cs typeface="Arial Unicode MS" pitchFamily="34" charset="-128"/>
              </a:rPr>
              <a:t>.</a:t>
            </a:r>
          </a:p>
          <a:p>
            <a:pPr algn="ctr">
              <a:lnSpc>
                <a:spcPct val="90000"/>
              </a:lnSpc>
              <a:buNone/>
              <a:defRPr/>
            </a:pPr>
            <a:r>
              <a:rPr lang="tr-TR" sz="2800" b="1" dirty="0" smtClean="0">
                <a:latin typeface="Agency FB" pitchFamily="34" charset="0"/>
                <a:ea typeface="Arial Unicode MS" pitchFamily="34" charset="-128"/>
                <a:cs typeface="Arial Unicode MS" pitchFamily="34" charset="-128"/>
              </a:rPr>
              <a:t> </a:t>
            </a:r>
            <a:endParaRPr lang="tr-TR" sz="2800" b="1" dirty="0" smtClean="0">
              <a:latin typeface="Agency FB" pitchFamily="34" charset="0"/>
            </a:endParaRPr>
          </a:p>
          <a:p>
            <a:pPr algn="ctr">
              <a:lnSpc>
                <a:spcPct val="90000"/>
              </a:lnSpc>
              <a:buNone/>
              <a:defRPr/>
            </a:pPr>
            <a:r>
              <a:rPr lang="tr-TR" sz="2800" b="1" dirty="0" smtClean="0">
                <a:latin typeface="Agency FB" pitchFamily="34" charset="0"/>
                <a:ea typeface="Arial Unicode MS" pitchFamily="34" charset="-128"/>
                <a:cs typeface="Arial Unicode MS" pitchFamily="34" charset="-128"/>
              </a:rPr>
              <a:t>	Hedef </a:t>
            </a:r>
            <a:r>
              <a:rPr lang="tr-TR" sz="2800" b="1" dirty="0" smtClean="0">
                <a:latin typeface="Agency FB" pitchFamily="34" charset="0"/>
                <a:ea typeface="Arial Unicode MS" pitchFamily="34" charset="-128"/>
                <a:cs typeface="Arial Unicode MS" pitchFamily="34" charset="-128"/>
              </a:rPr>
              <a:t>belli olmazsa plan ç</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karma ve plana uygun çal</a:t>
            </a:r>
            <a:r>
              <a:rPr lang="tr-TR" sz="2800" b="1" dirty="0" smtClean="0">
                <a:latin typeface="Agency FB" pitchFamily="34" charset="0"/>
              </a:rPr>
              <a:t>ış</a:t>
            </a:r>
            <a:r>
              <a:rPr lang="tr-TR" sz="2800" b="1" dirty="0" smtClean="0">
                <a:latin typeface="Agency FB" pitchFamily="34" charset="0"/>
                <a:ea typeface="Arial Unicode MS" pitchFamily="34" charset="-128"/>
                <a:cs typeface="Arial Unicode MS" pitchFamily="34" charset="-128"/>
              </a:rPr>
              <a:t>ma yapma da mümkün de</a:t>
            </a:r>
            <a:r>
              <a:rPr lang="tr-TR" sz="2800" b="1" dirty="0" smtClean="0">
                <a:latin typeface="Agency FB" pitchFamily="34" charset="0"/>
              </a:rPr>
              <a:t>ğ</a:t>
            </a:r>
            <a:r>
              <a:rPr lang="tr-TR" sz="2800" b="1" dirty="0" smtClean="0">
                <a:latin typeface="Agency FB" pitchFamily="34" charset="0"/>
                <a:ea typeface="Arial Unicode MS" pitchFamily="34" charset="-128"/>
                <a:cs typeface="Arial Unicode MS" pitchFamily="34" charset="-128"/>
              </a:rPr>
              <a:t>ildir. </a:t>
            </a:r>
            <a:endParaRPr lang="tr-TR" sz="2800" b="1" dirty="0" smtClean="0">
              <a:latin typeface="Agency FB" pitchFamily="34" charset="0"/>
            </a:endParaRPr>
          </a:p>
        </p:txBody>
      </p:sp>
      <p:pic>
        <p:nvPicPr>
          <p:cNvPr id="4" name="3 Resim" descr="nasil-plan-yapilir-2.png"/>
          <p:cNvPicPr>
            <a:picLocks noChangeAspect="1"/>
          </p:cNvPicPr>
          <p:nvPr/>
        </p:nvPicPr>
        <p:blipFill>
          <a:blip r:embed="rId2"/>
          <a:stretch>
            <a:fillRect/>
          </a:stretch>
        </p:blipFill>
        <p:spPr>
          <a:xfrm>
            <a:off x="1857356" y="4000504"/>
            <a:ext cx="4724400" cy="266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071554"/>
            <a:ext cx="7239000" cy="1143000"/>
          </a:xfrm>
        </p:spPr>
        <p:txBody>
          <a:bodyPr>
            <a:normAutofit fontScale="90000"/>
          </a:bodyPr>
          <a:lstStyle/>
          <a:p>
            <a:pPr algn="ctr"/>
            <a:r>
              <a:rPr lang="tr-TR" b="0" dirty="0" smtClean="0">
                <a:solidFill>
                  <a:schemeClr val="tx2">
                    <a:lumMod val="50000"/>
                  </a:schemeClr>
                </a:solidFill>
                <a:latin typeface="Snap ITC" pitchFamily="82" charset="0"/>
              </a:rPr>
              <a:t>BİYOLOJİK OLARAK HEDEF BELİRLEMENİN ÖNEMİ</a:t>
            </a:r>
            <a:endParaRPr lang="tr-TR" b="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457200" y="2511770"/>
            <a:ext cx="7239000" cy="4846320"/>
          </a:xfrm>
        </p:spPr>
        <p:txBody>
          <a:bodyPr>
            <a:normAutofit/>
          </a:bodyPr>
          <a:lstStyle/>
          <a:p>
            <a:pPr algn="ctr">
              <a:buNone/>
            </a:pPr>
            <a:r>
              <a:rPr lang="tr-TR" sz="2800" b="1" dirty="0" smtClean="0">
                <a:latin typeface="Agency FB" pitchFamily="34" charset="0"/>
              </a:rPr>
              <a:t>		Beyin 4 bölümden oluşur. Bu bölümlerden biri ön beyindir. Bizi tüm canlılardan ayıran çok özel bir yerdir.</a:t>
            </a:r>
          </a:p>
          <a:p>
            <a:pPr algn="ctr">
              <a:buNone/>
            </a:pPr>
            <a:r>
              <a:rPr lang="tr-TR" sz="2800" b="1" dirty="0" smtClean="0">
                <a:latin typeface="Agency FB" pitchFamily="34" charset="0"/>
              </a:rPr>
              <a:t>		Çünkü bilişsel ve yönetsel faaliyetler burada cereyan ediyor. Bir şeye odaklanmamızı, verilerimizi analiz etmemizi, problemlerimize çözüm üretmemizi, sebep-sonuç ilişkisi kurmamızı, duygu ve dürtü kontrolü yapmamızı, karar almamızı, plan yapmamızı ve harekete geçmemizi sağlayan yerdir burası.</a:t>
            </a:r>
            <a:endParaRPr lang="tr-TR" sz="2800" b="1" dirty="0">
              <a:latin typeface="Agency FB"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214282" y="2011704"/>
            <a:ext cx="7239000" cy="4846320"/>
          </a:xfrm>
        </p:spPr>
        <p:txBody>
          <a:bodyPr>
            <a:normAutofit/>
          </a:bodyPr>
          <a:lstStyle/>
          <a:p>
            <a:pPr lvl="1" algn="ctr">
              <a:buNone/>
            </a:pPr>
            <a:r>
              <a:rPr lang="tr-TR" sz="2800" b="1" dirty="0" smtClean="0">
                <a:solidFill>
                  <a:schemeClr val="tx1"/>
                </a:solidFill>
                <a:latin typeface="Agency FB" pitchFamily="34" charset="0"/>
              </a:rPr>
              <a:t>	Hepimiz </a:t>
            </a:r>
            <a:r>
              <a:rPr lang="tr-TR" sz="2800" b="1" dirty="0" smtClean="0">
                <a:solidFill>
                  <a:schemeClr val="tx1"/>
                </a:solidFill>
                <a:latin typeface="Agency FB" pitchFamily="34" charset="0"/>
              </a:rPr>
              <a:t>dünyaya bu ayrıcalıklı donanımla gönderiliyoruz. Çünkü istediğimiz hayatı hem tasarlayacak hem de ona süreklilik kazandıracak bir düzeneğe ihtiyaç duyuyoruz. Aksi halde ne öğrenebilir, ne gelişebilir ne de değişebilirdik. Büyük ihtimalle hepimiz hayatı başladığımız yerde bitirirdik. </a:t>
            </a:r>
            <a:endParaRPr lang="tr-TR" sz="2800" b="1" dirty="0">
              <a:solidFill>
                <a:schemeClr val="tx1"/>
              </a:solidFill>
              <a:latin typeface="Agency FB"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214282" y="1357298"/>
            <a:ext cx="7239000" cy="4846320"/>
          </a:xfrm>
        </p:spPr>
        <p:txBody>
          <a:bodyPr>
            <a:normAutofit/>
          </a:bodyPr>
          <a:lstStyle/>
          <a:p>
            <a:pPr lvl="1" algn="ctr">
              <a:buNone/>
            </a:pPr>
            <a:r>
              <a:rPr lang="tr-TR" sz="2800" b="1" dirty="0" smtClean="0">
                <a:solidFill>
                  <a:schemeClr val="tx1"/>
                </a:solidFill>
                <a:latin typeface="Agency FB" pitchFamily="34" charset="0"/>
              </a:rPr>
              <a:t>	Beynimiz </a:t>
            </a:r>
            <a:r>
              <a:rPr lang="tr-TR" sz="2800" b="1" dirty="0" smtClean="0">
                <a:solidFill>
                  <a:schemeClr val="tx1"/>
                </a:solidFill>
                <a:latin typeface="Agency FB" pitchFamily="34" charset="0"/>
              </a:rPr>
              <a:t>doğası gereği hedefe odaklı bir organdır. Tüm bu fonksiyonları uğrunda kullanabileceği bir hedef arayışı içerisindedir. Sürekli olarak güdülenmeyi beklemektedir. Yani çalışabilmesi için özünde muhakkak bir hedef olması gerekmektedir. </a:t>
            </a:r>
            <a:endParaRPr lang="tr-TR" sz="2800" b="1" dirty="0">
              <a:solidFill>
                <a:schemeClr val="tx1"/>
              </a:solidFill>
              <a:latin typeface="Agency FB" pitchFamily="34" charset="0"/>
            </a:endParaRPr>
          </a:p>
        </p:txBody>
      </p:sp>
      <p:pic>
        <p:nvPicPr>
          <p:cNvPr id="4" name="Picture 5" descr="C:\Users\ASUS\Desktop\NBN.png"/>
          <p:cNvPicPr>
            <a:picLocks noChangeAspect="1" noChangeArrowheads="1"/>
          </p:cNvPicPr>
          <p:nvPr/>
        </p:nvPicPr>
        <p:blipFill>
          <a:blip r:embed="rId2"/>
          <a:srcRect/>
          <a:stretch>
            <a:fillRect/>
          </a:stretch>
        </p:blipFill>
        <p:spPr bwMode="auto">
          <a:xfrm>
            <a:off x="2285984" y="4286256"/>
            <a:ext cx="3571900" cy="172064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214282" y="1214422"/>
            <a:ext cx="7239000" cy="4846320"/>
          </a:xfrm>
        </p:spPr>
        <p:txBody>
          <a:bodyPr>
            <a:normAutofit/>
          </a:bodyPr>
          <a:lstStyle/>
          <a:p>
            <a:pPr lvl="1" algn="ctr">
              <a:buNone/>
            </a:pPr>
            <a:r>
              <a:rPr lang="tr-TR" sz="2800" b="1" dirty="0" smtClean="0">
                <a:solidFill>
                  <a:schemeClr val="tx1"/>
                </a:solidFill>
                <a:latin typeface="Agency FB" pitchFamily="34" charset="0"/>
              </a:rPr>
              <a:t>	Ulaşmak </a:t>
            </a:r>
            <a:r>
              <a:rPr lang="tr-TR" sz="2800" b="1" dirty="0" smtClean="0">
                <a:solidFill>
                  <a:schemeClr val="tx1"/>
                </a:solidFill>
                <a:latin typeface="Agency FB" pitchFamily="34" charset="0"/>
              </a:rPr>
              <a:t>istediğimiz şeyi ona net bir şekilde anlatmazsak harekete geçmemektedir. </a:t>
            </a:r>
          </a:p>
          <a:p>
            <a:pPr lvl="1" algn="ctr">
              <a:buNone/>
            </a:pPr>
            <a:r>
              <a:rPr lang="tr-TR" sz="2800" b="1" dirty="0" smtClean="0">
                <a:solidFill>
                  <a:schemeClr val="tx1"/>
                </a:solidFill>
                <a:latin typeface="Agency FB" pitchFamily="34" charset="0"/>
              </a:rPr>
              <a:t>	Bu </a:t>
            </a:r>
            <a:r>
              <a:rPr lang="tr-TR" sz="2800" b="1" dirty="0" smtClean="0">
                <a:solidFill>
                  <a:schemeClr val="tx1"/>
                </a:solidFill>
                <a:latin typeface="Agency FB" pitchFamily="34" charset="0"/>
              </a:rPr>
              <a:t>taksiye binip nereye gideceğimizi söylememek gibi bir şeydir.</a:t>
            </a:r>
            <a:endParaRPr lang="tr-TR" sz="2800" b="1" dirty="0">
              <a:solidFill>
                <a:schemeClr val="tx1"/>
              </a:solidFill>
              <a:latin typeface="Agency FB" pitchFamily="34" charset="0"/>
            </a:endParaRPr>
          </a:p>
        </p:txBody>
      </p:sp>
      <p:pic>
        <p:nvPicPr>
          <p:cNvPr id="4" name="3 Resim" descr="amasya-taksi-duraklari.jpg"/>
          <p:cNvPicPr>
            <a:picLocks noChangeAspect="1"/>
          </p:cNvPicPr>
          <p:nvPr/>
        </p:nvPicPr>
        <p:blipFill>
          <a:blip r:embed="rId2"/>
          <a:stretch>
            <a:fillRect/>
          </a:stretch>
        </p:blipFill>
        <p:spPr>
          <a:xfrm>
            <a:off x="2071670" y="3571876"/>
            <a:ext cx="4048132" cy="26920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285720" y="1500174"/>
            <a:ext cx="7239000" cy="4846320"/>
          </a:xfrm>
        </p:spPr>
        <p:txBody>
          <a:bodyPr>
            <a:normAutofit/>
          </a:bodyPr>
          <a:lstStyle/>
          <a:p>
            <a:pPr lvl="1" algn="ctr">
              <a:buNone/>
            </a:pPr>
            <a:r>
              <a:rPr lang="tr-TR" sz="2800" b="1" dirty="0" smtClean="0">
                <a:solidFill>
                  <a:schemeClr val="tx1"/>
                </a:solidFill>
                <a:latin typeface="Agency FB" pitchFamily="34" charset="0"/>
              </a:rPr>
              <a:t>	İ</a:t>
            </a:r>
            <a:r>
              <a:rPr lang="tr-TR" sz="2800" b="1" dirty="0" smtClean="0">
                <a:solidFill>
                  <a:schemeClr val="tx1"/>
                </a:solidFill>
                <a:latin typeface="Agency FB" pitchFamily="34" charset="0"/>
              </a:rPr>
              <a:t>lk </a:t>
            </a:r>
            <a:r>
              <a:rPr lang="tr-TR" sz="2800" b="1" dirty="0" smtClean="0">
                <a:solidFill>
                  <a:schemeClr val="tx1"/>
                </a:solidFill>
                <a:latin typeface="Agency FB" pitchFamily="34" charset="0"/>
              </a:rPr>
              <a:t>adım kim olmak ne yapmak istediğimize karar vermekten geçmektedir. </a:t>
            </a:r>
            <a:endParaRPr lang="tr-TR" sz="2800" b="1" dirty="0" smtClean="0">
              <a:solidFill>
                <a:schemeClr val="tx1"/>
              </a:solidFill>
              <a:latin typeface="Agency FB" pitchFamily="34" charset="0"/>
            </a:endParaRPr>
          </a:p>
          <a:p>
            <a:pPr lvl="1" algn="ctr">
              <a:buNone/>
            </a:pPr>
            <a:endParaRPr lang="tr-TR" sz="2800" b="1" dirty="0" smtClean="0">
              <a:solidFill>
                <a:schemeClr val="tx1"/>
              </a:solidFill>
              <a:latin typeface="Agency FB" pitchFamily="34" charset="0"/>
            </a:endParaRPr>
          </a:p>
          <a:p>
            <a:pPr lvl="1" algn="ctr">
              <a:buNone/>
            </a:pPr>
            <a:r>
              <a:rPr lang="tr-TR" sz="2800" b="1" dirty="0" smtClean="0">
                <a:solidFill>
                  <a:schemeClr val="tx1"/>
                </a:solidFill>
                <a:latin typeface="Agency FB" pitchFamily="34" charset="0"/>
              </a:rPr>
              <a:t>	Diğer </a:t>
            </a:r>
            <a:r>
              <a:rPr lang="tr-TR" sz="2800" b="1" dirty="0" smtClean="0">
                <a:solidFill>
                  <a:schemeClr val="tx1"/>
                </a:solidFill>
                <a:latin typeface="Agency FB" pitchFamily="34" charset="0"/>
              </a:rPr>
              <a:t>önemli olan nokta nedenlerimizdir. Nedenler hedefimizin sürekliliğini sağlamaktadır</a:t>
            </a:r>
            <a:r>
              <a:rPr lang="tr-TR" sz="2800" b="1" dirty="0" smtClean="0">
                <a:solidFill>
                  <a:schemeClr val="tx1"/>
                </a:solidFill>
                <a:latin typeface="Agency FB" pitchFamily="34" charset="0"/>
              </a:rPr>
              <a:t>.</a:t>
            </a:r>
          </a:p>
          <a:p>
            <a:pPr lvl="1" algn="ctr">
              <a:buNone/>
            </a:pPr>
            <a:endParaRPr lang="tr-TR" sz="2800" b="1" dirty="0" smtClean="0">
              <a:solidFill>
                <a:schemeClr val="tx1"/>
              </a:solidFill>
              <a:latin typeface="Agency FB" pitchFamily="34" charset="0"/>
            </a:endParaRPr>
          </a:p>
          <a:p>
            <a:pPr lvl="1" algn="ctr">
              <a:buNone/>
            </a:pPr>
            <a:r>
              <a:rPr lang="tr-TR" sz="2800" b="1" dirty="0" smtClean="0">
                <a:solidFill>
                  <a:schemeClr val="tx1"/>
                </a:solidFill>
                <a:latin typeface="Agency FB" pitchFamily="34" charset="0"/>
              </a:rPr>
              <a:t>	Nedenlerimiz </a:t>
            </a:r>
            <a:r>
              <a:rPr lang="tr-TR" sz="2800" b="1" dirty="0" smtClean="0">
                <a:solidFill>
                  <a:schemeClr val="tx1"/>
                </a:solidFill>
                <a:latin typeface="Agency FB" pitchFamily="34" charset="0"/>
              </a:rPr>
              <a:t>güçlü değilse (bunun sonucunda güçlü bir kazanç ya da kayıp görmüyorsak) harekete geçmek için de sebep kalmamaktadır. </a:t>
            </a:r>
            <a:endParaRPr lang="tr-TR" sz="2800" b="1" dirty="0">
              <a:solidFill>
                <a:schemeClr val="tx1"/>
              </a:solidFill>
              <a:latin typeface="Agency FB"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motivasyon-ve-basari-icin-muhtesem-taktikler_780x520.jpg"/>
          <p:cNvPicPr>
            <a:picLocks noChangeAspect="1"/>
          </p:cNvPicPr>
          <p:nvPr/>
        </p:nvPicPr>
        <p:blipFill>
          <a:blip r:embed="rId2" cstate="print"/>
          <a:stretch>
            <a:fillRect/>
          </a:stretch>
        </p:blipFill>
        <p:spPr>
          <a:xfrm>
            <a:off x="0" y="-24"/>
            <a:ext cx="9144000" cy="5643578"/>
          </a:xfrm>
          <a:prstGeom prst="rect">
            <a:avLst/>
          </a:prstGeom>
        </p:spPr>
      </p:pic>
      <p:grpSp>
        <p:nvGrpSpPr>
          <p:cNvPr id="4" name="Grup 4"/>
          <p:cNvGrpSpPr/>
          <p:nvPr/>
        </p:nvGrpSpPr>
        <p:grpSpPr>
          <a:xfrm>
            <a:off x="12063" y="4214818"/>
            <a:ext cx="9131969" cy="2667849"/>
            <a:chOff x="-30397" y="2929752"/>
            <a:chExt cx="9131969" cy="2232248"/>
          </a:xfrm>
        </p:grpSpPr>
        <p:sp>
          <p:nvSpPr>
            <p:cNvPr id="3" name="Dikdörtgen 2"/>
            <p:cNvSpPr/>
            <p:nvPr/>
          </p:nvSpPr>
          <p:spPr>
            <a:xfrm>
              <a:off x="-30397" y="2929752"/>
              <a:ext cx="9131969" cy="22322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
          <p:nvSpPr>
            <p:cNvPr id="2" name="Dikdörtgen 1"/>
            <p:cNvSpPr/>
            <p:nvPr/>
          </p:nvSpPr>
          <p:spPr>
            <a:xfrm>
              <a:off x="667271" y="3384156"/>
              <a:ext cx="7848872" cy="1454244"/>
            </a:xfrm>
            <a:prstGeom prst="rect">
              <a:avLst/>
            </a:prstGeom>
          </p:spPr>
          <p:txBody>
            <a:bodyPr wrap="square">
              <a:spAutoFit/>
            </a:bodyPr>
            <a:lstStyle/>
            <a:p>
              <a:pPr algn="ctr"/>
              <a:r>
                <a:rPr lang="tr-TR" sz="4000" dirty="0">
                  <a:ln w="18415" cmpd="sng">
                    <a:solidFill>
                      <a:srgbClr val="FFFFFF"/>
                    </a:solidFill>
                    <a:prstDash val="solid"/>
                  </a:ln>
                  <a:solidFill>
                    <a:srgbClr val="FFFFFF"/>
                  </a:solidFill>
                  <a:effectLst>
                    <a:outerShdw blurRad="38100" dist="38100" dir="2700000" algn="tl">
                      <a:srgbClr val="000000">
                        <a:alpha val="43137"/>
                      </a:srgbClr>
                    </a:outerShdw>
                  </a:effectLst>
                  <a:latin typeface="Snap ITC" pitchFamily="82" charset="0"/>
                </a:rPr>
                <a:t>Yeteri kadar nedeniniz varsa, her şeyi yapabilirsiniz. </a:t>
              </a:r>
              <a:r>
                <a:rPr lang="tr-TR" sz="3200" dirty="0">
                  <a:ln w="18415" cmpd="sng">
                    <a:solidFill>
                      <a:srgbClr val="FFFFFF"/>
                    </a:solidFill>
                    <a:prstDash val="solid"/>
                  </a:ln>
                  <a:effectLst>
                    <a:outerShdw blurRad="38100" dist="38100" dir="2700000" algn="tl">
                      <a:srgbClr val="000000">
                        <a:alpha val="43137"/>
                      </a:srgbClr>
                    </a:outerShdw>
                  </a:effectLst>
                  <a:latin typeface="Snap ITC" pitchFamily="82" charset="0"/>
                </a:rPr>
                <a:t>(</a:t>
              </a:r>
              <a:r>
                <a:rPr lang="tr-TR" sz="3200" dirty="0" err="1">
                  <a:ln w="18415" cmpd="sng">
                    <a:solidFill>
                      <a:srgbClr val="FFFFFF"/>
                    </a:solidFill>
                    <a:prstDash val="solid"/>
                  </a:ln>
                  <a:effectLst>
                    <a:outerShdw blurRad="38100" dist="38100" dir="2700000" algn="tl">
                      <a:srgbClr val="000000">
                        <a:alpha val="43137"/>
                      </a:srgbClr>
                    </a:outerShdw>
                  </a:effectLst>
                  <a:latin typeface="Snap ITC" pitchFamily="82" charset="0"/>
                </a:rPr>
                <a:t>Jim</a:t>
              </a:r>
              <a:r>
                <a:rPr lang="tr-TR" sz="3200" dirty="0">
                  <a:ln w="18415" cmpd="sng">
                    <a:solidFill>
                      <a:srgbClr val="FFFFFF"/>
                    </a:solidFill>
                    <a:prstDash val="solid"/>
                  </a:ln>
                  <a:effectLst>
                    <a:outerShdw blurRad="38100" dist="38100" dir="2700000" algn="tl">
                      <a:srgbClr val="000000">
                        <a:alpha val="43137"/>
                      </a:srgbClr>
                    </a:outerShdw>
                  </a:effectLst>
                  <a:latin typeface="Snap ITC" pitchFamily="82" charset="0"/>
                </a:rPr>
                <a:t> </a:t>
              </a:r>
              <a:r>
                <a:rPr lang="tr-TR" sz="3200" dirty="0" err="1">
                  <a:ln w="18415" cmpd="sng">
                    <a:solidFill>
                      <a:srgbClr val="FFFFFF"/>
                    </a:solidFill>
                    <a:prstDash val="solid"/>
                  </a:ln>
                  <a:effectLst>
                    <a:outerShdw blurRad="38100" dist="38100" dir="2700000" algn="tl">
                      <a:srgbClr val="000000">
                        <a:alpha val="43137"/>
                      </a:srgbClr>
                    </a:outerShdw>
                  </a:effectLst>
                  <a:latin typeface="Snap ITC" pitchFamily="82" charset="0"/>
                </a:rPr>
                <a:t>Rohn</a:t>
              </a:r>
              <a:r>
                <a:rPr lang="tr-TR" sz="3200" dirty="0">
                  <a:ln w="18415" cmpd="sng">
                    <a:solidFill>
                      <a:srgbClr val="FFFFFF"/>
                    </a:solidFill>
                    <a:prstDash val="solid"/>
                  </a:ln>
                  <a:effectLst>
                    <a:outerShdw blurRad="38100" dist="38100" dir="2700000" algn="tl">
                      <a:srgbClr val="000000">
                        <a:alpha val="43137"/>
                      </a:srgbClr>
                    </a:outerShdw>
                  </a:effectLst>
                  <a:latin typeface="Snap ITC" pitchFamily="82" charset="0"/>
                </a:rPr>
                <a:t>)</a:t>
              </a:r>
            </a:p>
          </p:txBody>
        </p:sp>
      </p:grpSp>
    </p:spTree>
    <p:extLst>
      <p:ext uri="{BB962C8B-B14F-4D97-AF65-F5344CB8AC3E}">
        <p14:creationId xmlns="" xmlns:p14="http://schemas.microsoft.com/office/powerpoint/2010/main" val="4040207540"/>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285720" y="2226018"/>
            <a:ext cx="7239000" cy="4846320"/>
          </a:xfrm>
        </p:spPr>
        <p:txBody>
          <a:bodyPr>
            <a:normAutofit/>
          </a:bodyPr>
          <a:lstStyle/>
          <a:p>
            <a:pPr algn="ctr">
              <a:buNone/>
            </a:pPr>
            <a:r>
              <a:rPr lang="tr-TR" sz="2800" dirty="0" smtClean="0">
                <a:latin typeface="Snap ITC" pitchFamily="82" charset="0"/>
              </a:rPr>
              <a:t>	Yani </a:t>
            </a:r>
            <a:r>
              <a:rPr lang="tr-TR" sz="2800" dirty="0" smtClean="0">
                <a:latin typeface="Snap ITC" pitchFamily="82" charset="0"/>
              </a:rPr>
              <a:t>istediğimiz şey bizim için ne kadar anlamlı olursa sistem o kadar iyi çalışmaktadır.</a:t>
            </a:r>
            <a:endParaRPr lang="tr-TR" sz="2800" dirty="0">
              <a:latin typeface="Snap ITC" pitchFamily="8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157138" y="1538305"/>
            <a:ext cx="8229600" cy="4391025"/>
          </a:xfrm>
        </p:spPr>
        <p:txBody>
          <a:bodyPr rtlCol="0">
            <a:normAutofit/>
          </a:bodyPr>
          <a:lstStyle/>
          <a:p>
            <a:pPr marL="68580" indent="0" algn="ctr" eaLnBrk="1" fontAlgn="auto" hangingPunct="1">
              <a:lnSpc>
                <a:spcPct val="80000"/>
              </a:lnSpc>
              <a:spcAft>
                <a:spcPts val="0"/>
              </a:spcAft>
              <a:buFont typeface="Arial" pitchFamily="34" charset="0"/>
              <a:buNone/>
              <a:defRPr/>
            </a:pPr>
            <a:endParaRPr lang="tr-TR" altLang="tr-TR" sz="2800" b="1" dirty="0">
              <a:latin typeface="Agency FB" pitchFamily="34" charset="0"/>
            </a:endParaRPr>
          </a:p>
          <a:p>
            <a:pPr indent="-274320" algn="ctr" eaLnBrk="1" fontAlgn="auto" hangingPunct="1">
              <a:lnSpc>
                <a:spcPct val="80000"/>
              </a:lnSpc>
              <a:spcAft>
                <a:spcPts val="0"/>
              </a:spcAft>
              <a:buNone/>
              <a:defRPr/>
            </a:pPr>
            <a:r>
              <a:rPr lang="tr-TR" altLang="tr-TR" sz="2800" b="1" dirty="0" smtClean="0">
                <a:latin typeface="Agency FB" pitchFamily="34" charset="0"/>
              </a:rPr>
              <a:t>	İLGİN, </a:t>
            </a:r>
            <a:r>
              <a:rPr lang="tr-TR" altLang="tr-TR" sz="2800" b="1" dirty="0">
                <a:latin typeface="Agency FB" pitchFamily="34" charset="0"/>
              </a:rPr>
              <a:t>YETENEĞİN OLMAYAN </a:t>
            </a:r>
            <a:r>
              <a:rPr lang="tr-TR" altLang="tr-TR" sz="2800" b="1" dirty="0" smtClean="0">
                <a:latin typeface="Agency FB" pitchFamily="34" charset="0"/>
              </a:rPr>
              <a:t>SEVMEDİĞİN BİR MESLEĞE </a:t>
            </a:r>
            <a:r>
              <a:rPr lang="tr-TR" altLang="tr-TR" sz="2800" b="1" dirty="0">
                <a:latin typeface="Agency FB" pitchFamily="34" charset="0"/>
              </a:rPr>
              <a:t>SADECE ANNEN BABAN İSTİYOR </a:t>
            </a:r>
            <a:r>
              <a:rPr lang="tr-TR" altLang="tr-TR" sz="2800" b="1" dirty="0" smtClean="0">
                <a:latin typeface="Agency FB" pitchFamily="34" charset="0"/>
              </a:rPr>
              <a:t>DİYE SAHİP OLDUN.</a:t>
            </a:r>
            <a:endParaRPr lang="tr-TR" altLang="tr-TR" sz="2800" b="1" dirty="0" smtClean="0">
              <a:latin typeface="Agency FB" pitchFamily="34" charset="0"/>
            </a:endParaRPr>
          </a:p>
          <a:p>
            <a:pPr marL="68580" indent="0" algn="ctr" eaLnBrk="1" fontAlgn="auto" hangingPunct="1">
              <a:lnSpc>
                <a:spcPct val="80000"/>
              </a:lnSpc>
              <a:spcAft>
                <a:spcPts val="0"/>
              </a:spcAft>
              <a:buFont typeface="Arial" pitchFamily="34" charset="0"/>
              <a:buNone/>
              <a:defRPr/>
            </a:pPr>
            <a:endParaRPr lang="tr-TR" altLang="tr-TR" sz="2800" b="1" dirty="0">
              <a:latin typeface="Agency FB" pitchFamily="34" charset="0"/>
            </a:endParaRPr>
          </a:p>
          <a:p>
            <a:pPr indent="-274320" algn="ctr" eaLnBrk="1" fontAlgn="auto" hangingPunct="1">
              <a:lnSpc>
                <a:spcPct val="80000"/>
              </a:lnSpc>
              <a:spcAft>
                <a:spcPts val="0"/>
              </a:spcAft>
              <a:buNone/>
              <a:defRPr/>
            </a:pPr>
            <a:r>
              <a:rPr lang="tr-TR" altLang="tr-TR" sz="2800" b="1" dirty="0" smtClean="0">
                <a:latin typeface="Agency FB" pitchFamily="34" charset="0"/>
              </a:rPr>
              <a:t>	BU </a:t>
            </a:r>
            <a:r>
              <a:rPr lang="tr-TR" altLang="tr-TR" sz="2800" b="1" dirty="0">
                <a:latin typeface="Agency FB" pitchFamily="34" charset="0"/>
              </a:rPr>
              <a:t>MESLEĞİ ORTALAMA 30 YIL YAPACAKSIN</a:t>
            </a:r>
            <a:r>
              <a:rPr lang="tr-TR" altLang="tr-TR" sz="2800" b="1" dirty="0" smtClean="0">
                <a:latin typeface="Agency FB" pitchFamily="34" charset="0"/>
              </a:rPr>
              <a:t>.</a:t>
            </a:r>
          </a:p>
          <a:p>
            <a:pPr marL="68580" indent="0" algn="ctr" eaLnBrk="1" fontAlgn="auto" hangingPunct="1">
              <a:lnSpc>
                <a:spcPct val="80000"/>
              </a:lnSpc>
              <a:spcAft>
                <a:spcPts val="0"/>
              </a:spcAft>
              <a:buFont typeface="Arial" pitchFamily="34" charset="0"/>
              <a:buNone/>
              <a:defRPr/>
            </a:pPr>
            <a:endParaRPr lang="tr-TR" altLang="tr-TR" sz="2800" b="1" dirty="0">
              <a:latin typeface="Agency FB" pitchFamily="34" charset="0"/>
            </a:endParaRPr>
          </a:p>
          <a:p>
            <a:pPr indent="-274320" algn="ctr" eaLnBrk="1" fontAlgn="auto" hangingPunct="1">
              <a:lnSpc>
                <a:spcPct val="80000"/>
              </a:lnSpc>
              <a:spcAft>
                <a:spcPts val="0"/>
              </a:spcAft>
              <a:buNone/>
              <a:defRPr/>
            </a:pPr>
            <a:r>
              <a:rPr lang="tr-TR" altLang="tr-TR" sz="2800" b="1" dirty="0" smtClean="0">
                <a:latin typeface="Agency FB" pitchFamily="34" charset="0"/>
              </a:rPr>
              <a:t>	30 </a:t>
            </a:r>
            <a:r>
              <a:rPr lang="tr-TR" altLang="tr-TR" sz="2800" b="1" dirty="0">
                <a:latin typeface="Agency FB" pitchFamily="34" charset="0"/>
              </a:rPr>
              <a:t>YIL HER SABAH SEVMEDİĞİN BİR İŞE GİTMEK İÇİN EVDEN ÇIKIP İŞE GİTMEK GALİBA EZİYET  OLSA GEREK</a:t>
            </a:r>
            <a:r>
              <a:rPr lang="tr-TR" altLang="tr-TR" sz="2800" b="1" dirty="0" smtClean="0">
                <a:latin typeface="Agency FB" pitchFamily="34" charset="0"/>
              </a:rPr>
              <a:t>.</a:t>
            </a:r>
          </a:p>
          <a:p>
            <a:pPr marL="68580" indent="0" algn="ctr" eaLnBrk="1" fontAlgn="auto" hangingPunct="1">
              <a:lnSpc>
                <a:spcPct val="80000"/>
              </a:lnSpc>
              <a:spcAft>
                <a:spcPts val="0"/>
              </a:spcAft>
              <a:buFont typeface="Arial" pitchFamily="34" charset="0"/>
              <a:buNone/>
              <a:defRPr/>
            </a:pPr>
            <a:endParaRPr lang="tr-TR" altLang="tr-TR" sz="2800" b="1" dirty="0">
              <a:latin typeface="Agency FB" pitchFamily="34" charset="0"/>
            </a:endParaRPr>
          </a:p>
          <a:p>
            <a:pPr indent="-274320" algn="ctr" eaLnBrk="1" fontAlgn="auto" hangingPunct="1">
              <a:lnSpc>
                <a:spcPct val="80000"/>
              </a:lnSpc>
              <a:spcAft>
                <a:spcPts val="0"/>
              </a:spcAft>
              <a:buNone/>
              <a:defRPr/>
            </a:pPr>
            <a:r>
              <a:rPr lang="tr-TR" altLang="tr-TR" sz="2800" b="1" dirty="0" smtClean="0">
                <a:latin typeface="Agency FB" pitchFamily="34" charset="0"/>
              </a:rPr>
              <a:t>	MESLEĞİNDE </a:t>
            </a:r>
            <a:r>
              <a:rPr lang="tr-TR" altLang="tr-TR" sz="2800" b="1" dirty="0">
                <a:latin typeface="Agency FB" pitchFamily="34" charset="0"/>
              </a:rPr>
              <a:t>BAŞARILI OLMAN DA ÇOK </a:t>
            </a:r>
            <a:r>
              <a:rPr lang="tr-TR" altLang="tr-TR" sz="2800" b="1" dirty="0" smtClean="0">
                <a:latin typeface="Agency FB" pitchFamily="34" charset="0"/>
              </a:rPr>
              <a:t>ZOR.</a:t>
            </a:r>
            <a:endParaRPr lang="tr-TR" altLang="tr-TR" sz="2800" b="1" dirty="0">
              <a:latin typeface="Agency FB"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011704"/>
            <a:ext cx="7239000" cy="4846320"/>
          </a:xfrm>
        </p:spPr>
        <p:txBody>
          <a:bodyPr>
            <a:normAutofit/>
          </a:bodyPr>
          <a:lstStyle/>
          <a:p>
            <a:pPr algn="ctr">
              <a:buNone/>
            </a:pPr>
            <a:r>
              <a:rPr lang="tr-TR" sz="3600" dirty="0" smtClean="0">
                <a:solidFill>
                  <a:schemeClr val="tx2">
                    <a:lumMod val="50000"/>
                  </a:schemeClr>
                </a:solidFill>
                <a:latin typeface="Snap ITC" pitchFamily="82" charset="0"/>
              </a:rPr>
              <a:t>	HAYATIMIZDA </a:t>
            </a:r>
            <a:r>
              <a:rPr lang="tr-TR" sz="3600" dirty="0" smtClean="0">
                <a:solidFill>
                  <a:schemeClr val="tx2">
                    <a:lumMod val="50000"/>
                  </a:schemeClr>
                </a:solidFill>
                <a:latin typeface="Snap ITC" pitchFamily="82" charset="0"/>
              </a:rPr>
              <a:t>5 PERFORMANS ENGELLEYİCİLERİMİZ </a:t>
            </a:r>
            <a:r>
              <a:rPr lang="tr-TR" sz="3600" dirty="0" smtClean="0">
                <a:solidFill>
                  <a:schemeClr val="tx2">
                    <a:lumMod val="50000"/>
                  </a:schemeClr>
                </a:solidFill>
                <a:latin typeface="Snap ITC" pitchFamily="82" charset="0"/>
              </a:rPr>
              <a:t>VARDIR;</a:t>
            </a:r>
            <a:endParaRPr lang="tr-TR" sz="3600" dirty="0">
              <a:solidFill>
                <a:schemeClr val="tx2">
                  <a:lumMod val="50000"/>
                </a:schemeClr>
              </a:solidFill>
              <a:latin typeface="Snap ITC" pitchFamily="8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142908" y="155579"/>
            <a:ext cx="8229600" cy="3844925"/>
          </a:xfrm>
        </p:spPr>
        <p:txBody>
          <a:bodyPr rtlCol="0">
            <a:noAutofit/>
          </a:bodyPr>
          <a:lstStyle/>
          <a:p>
            <a:pPr indent="-274320" algn="ctr" eaLnBrk="1" fontAlgn="auto" hangingPunct="1">
              <a:spcAft>
                <a:spcPts val="0"/>
              </a:spcAft>
              <a:buNone/>
              <a:defRPr/>
            </a:pPr>
            <a:r>
              <a:rPr lang="tr-TR" altLang="tr-TR" sz="2400" b="1" dirty="0" smtClean="0">
                <a:latin typeface="Agency FB" pitchFamily="34" charset="0"/>
              </a:rPr>
              <a:t>	AMA </a:t>
            </a:r>
            <a:r>
              <a:rPr lang="tr-TR" altLang="tr-TR" sz="2400" b="1" dirty="0">
                <a:latin typeface="Agency FB" pitchFamily="34" charset="0"/>
              </a:rPr>
              <a:t>BİR DE TERSİNİ </a:t>
            </a:r>
            <a:r>
              <a:rPr lang="tr-TR" altLang="tr-TR" sz="2400" b="1" dirty="0" smtClean="0">
                <a:latin typeface="Agency FB" pitchFamily="34" charset="0"/>
              </a:rPr>
              <a:t>DÜŞÜNÜN.</a:t>
            </a:r>
            <a:endParaRPr lang="tr-TR" altLang="tr-TR" sz="2400" b="1" dirty="0" smtClean="0">
              <a:latin typeface="Agency FB" pitchFamily="34" charset="0"/>
            </a:endParaRPr>
          </a:p>
          <a:p>
            <a:pPr marL="68580" indent="0" algn="ctr" eaLnBrk="1" fontAlgn="auto" hangingPunct="1">
              <a:spcAft>
                <a:spcPts val="0"/>
              </a:spcAft>
              <a:buFont typeface="Arial" pitchFamily="34" charset="0"/>
              <a:buNone/>
              <a:defRPr/>
            </a:pPr>
            <a:endParaRPr lang="tr-TR" altLang="tr-TR" sz="2400" b="1" dirty="0">
              <a:latin typeface="Agency FB" pitchFamily="34" charset="0"/>
            </a:endParaRPr>
          </a:p>
          <a:p>
            <a:pPr indent="-274320" algn="ctr" eaLnBrk="1" fontAlgn="auto" hangingPunct="1">
              <a:spcAft>
                <a:spcPts val="0"/>
              </a:spcAft>
              <a:buNone/>
              <a:defRPr/>
            </a:pPr>
            <a:r>
              <a:rPr lang="tr-TR" altLang="tr-TR" sz="2400" b="1" dirty="0" smtClean="0">
                <a:latin typeface="Agency FB" pitchFamily="34" charset="0"/>
              </a:rPr>
              <a:t>	KENDİN </a:t>
            </a:r>
            <a:r>
              <a:rPr lang="tr-TR" altLang="tr-TR" sz="2400" b="1" dirty="0">
                <a:latin typeface="Agency FB" pitchFamily="34" charset="0"/>
              </a:rPr>
              <a:t>İSTEDİĞİN İÇİN İLGİN YETENEĞİN OLDUĞU İÇİN ÖĞRETMEN OLDUN</a:t>
            </a:r>
            <a:r>
              <a:rPr lang="tr-TR" altLang="tr-TR" sz="2400" b="1" dirty="0" smtClean="0">
                <a:latin typeface="Agency FB" pitchFamily="34" charset="0"/>
              </a:rPr>
              <a:t>.</a:t>
            </a:r>
          </a:p>
          <a:p>
            <a:pPr indent="-274320" algn="ctr" eaLnBrk="1" fontAlgn="auto" hangingPunct="1">
              <a:spcAft>
                <a:spcPts val="0"/>
              </a:spcAft>
              <a:buNone/>
              <a:defRPr/>
            </a:pPr>
            <a:endParaRPr lang="tr-TR" altLang="tr-TR" sz="2400" b="1" dirty="0" smtClean="0">
              <a:latin typeface="Agency FB" pitchFamily="34" charset="0"/>
            </a:endParaRPr>
          </a:p>
          <a:p>
            <a:pPr indent="-274320" algn="ctr" eaLnBrk="1" fontAlgn="auto" hangingPunct="1">
              <a:spcAft>
                <a:spcPts val="0"/>
              </a:spcAft>
              <a:buNone/>
              <a:defRPr/>
            </a:pPr>
            <a:endParaRPr lang="tr-TR" altLang="tr-TR" sz="2400" b="1" dirty="0" smtClean="0">
              <a:latin typeface="Agency FB" pitchFamily="34" charset="0"/>
            </a:endParaRPr>
          </a:p>
          <a:p>
            <a:pPr marL="68580" indent="0" algn="ctr" eaLnBrk="1" fontAlgn="auto" hangingPunct="1">
              <a:spcAft>
                <a:spcPts val="0"/>
              </a:spcAft>
              <a:buFont typeface="Arial" pitchFamily="34" charset="0"/>
              <a:buNone/>
              <a:defRPr/>
            </a:pPr>
            <a:endParaRPr lang="tr-TR" altLang="tr-TR" sz="2400" b="1" dirty="0" smtClean="0">
              <a:latin typeface="Agency FB" pitchFamily="34" charset="0"/>
            </a:endParaRPr>
          </a:p>
          <a:p>
            <a:pPr indent="-274320" algn="ctr" eaLnBrk="1" fontAlgn="auto" hangingPunct="1">
              <a:spcAft>
                <a:spcPts val="0"/>
              </a:spcAft>
              <a:buNone/>
              <a:defRPr/>
            </a:pPr>
            <a:r>
              <a:rPr lang="tr-TR" altLang="tr-TR" sz="2400" b="1" dirty="0" smtClean="0">
                <a:latin typeface="Agency FB" pitchFamily="34" charset="0"/>
              </a:rPr>
              <a:t>	SABAHLARI </a:t>
            </a:r>
            <a:r>
              <a:rPr lang="tr-TR" altLang="tr-TR" sz="2400" b="1" dirty="0">
                <a:latin typeface="Agency FB" pitchFamily="34" charset="0"/>
              </a:rPr>
              <a:t>İŞİNE SEVEREK </a:t>
            </a:r>
            <a:r>
              <a:rPr lang="tr-TR" altLang="tr-TR" sz="2400" b="1" dirty="0" smtClean="0">
                <a:latin typeface="Agency FB" pitchFamily="34" charset="0"/>
              </a:rPr>
              <a:t>GİDERSİN.</a:t>
            </a:r>
            <a:endParaRPr lang="tr-TR" altLang="tr-TR" sz="2400" b="1" dirty="0" smtClean="0">
              <a:latin typeface="Agency FB" pitchFamily="34" charset="0"/>
            </a:endParaRPr>
          </a:p>
          <a:p>
            <a:pPr marL="68580" indent="0" algn="ctr" eaLnBrk="1" fontAlgn="auto" hangingPunct="1">
              <a:spcAft>
                <a:spcPts val="0"/>
              </a:spcAft>
              <a:buFont typeface="Arial" pitchFamily="34" charset="0"/>
              <a:buNone/>
              <a:defRPr/>
            </a:pPr>
            <a:endParaRPr lang="tr-TR" altLang="tr-TR" sz="2400" b="1" dirty="0">
              <a:latin typeface="Agency FB" pitchFamily="34" charset="0"/>
            </a:endParaRPr>
          </a:p>
          <a:p>
            <a:pPr indent="-274320" algn="ctr" eaLnBrk="1" fontAlgn="auto" hangingPunct="1">
              <a:spcAft>
                <a:spcPts val="0"/>
              </a:spcAft>
              <a:buNone/>
              <a:defRPr/>
            </a:pPr>
            <a:r>
              <a:rPr lang="tr-TR" altLang="tr-TR" sz="2400" b="1" dirty="0" smtClean="0">
                <a:latin typeface="Agency FB" pitchFamily="34" charset="0"/>
              </a:rPr>
              <a:t>	</a:t>
            </a:r>
          </a:p>
          <a:p>
            <a:pPr indent="-274320" algn="ctr" eaLnBrk="1" fontAlgn="auto" hangingPunct="1">
              <a:spcAft>
                <a:spcPts val="0"/>
              </a:spcAft>
              <a:buNone/>
              <a:defRPr/>
            </a:pPr>
            <a:endParaRPr lang="tr-TR" altLang="tr-TR" sz="2400" b="1" dirty="0" smtClean="0">
              <a:latin typeface="Agency FB" pitchFamily="34" charset="0"/>
            </a:endParaRPr>
          </a:p>
          <a:p>
            <a:pPr indent="-274320" algn="ctr" eaLnBrk="1" fontAlgn="auto" hangingPunct="1">
              <a:spcAft>
                <a:spcPts val="0"/>
              </a:spcAft>
              <a:buNone/>
              <a:defRPr/>
            </a:pPr>
            <a:r>
              <a:rPr lang="tr-TR" altLang="tr-TR" sz="2400" b="1" dirty="0" smtClean="0">
                <a:latin typeface="Agency FB" pitchFamily="34" charset="0"/>
              </a:rPr>
              <a:t>O </a:t>
            </a:r>
            <a:r>
              <a:rPr lang="tr-TR" altLang="tr-TR" sz="2400" b="1" dirty="0">
                <a:latin typeface="Agency FB" pitchFamily="34" charset="0"/>
              </a:rPr>
              <a:t>MESLEĞİ YAPARKEN ÇOK MUTLU OLURSUN</a:t>
            </a:r>
            <a:r>
              <a:rPr lang="tr-TR" altLang="tr-TR" sz="2400" b="1" dirty="0" smtClean="0">
                <a:latin typeface="Agency FB" pitchFamily="34" charset="0"/>
              </a:rPr>
              <a:t>.</a:t>
            </a:r>
            <a:endParaRPr lang="tr-TR" altLang="tr-TR" sz="2400" b="1" dirty="0" smtClean="0">
              <a:latin typeface="Agency FB" pitchFamily="34" charset="0"/>
            </a:endParaRPr>
          </a:p>
          <a:p>
            <a:pPr marL="68580" indent="0" algn="ctr" eaLnBrk="1" fontAlgn="auto" hangingPunct="1">
              <a:spcAft>
                <a:spcPts val="0"/>
              </a:spcAft>
              <a:buFont typeface="Arial" pitchFamily="34" charset="0"/>
              <a:buNone/>
              <a:defRPr/>
            </a:pPr>
            <a:endParaRPr lang="tr-TR" altLang="tr-TR" sz="2400" b="1" dirty="0">
              <a:latin typeface="Agency FB" pitchFamily="34" charset="0"/>
            </a:endParaRPr>
          </a:p>
          <a:p>
            <a:pPr indent="-274320" algn="ctr" eaLnBrk="1" fontAlgn="auto" hangingPunct="1">
              <a:spcAft>
                <a:spcPts val="0"/>
              </a:spcAft>
              <a:buNone/>
              <a:defRPr/>
            </a:pPr>
            <a:r>
              <a:rPr lang="tr-TR" altLang="tr-TR" sz="2400" b="1" dirty="0" smtClean="0">
                <a:latin typeface="Agency FB" pitchFamily="34" charset="0"/>
              </a:rPr>
              <a:t>	MESLEĞİNDE </a:t>
            </a:r>
            <a:r>
              <a:rPr lang="tr-TR" altLang="tr-TR" sz="2400" b="1" dirty="0">
                <a:latin typeface="Agency FB" pitchFamily="34" charset="0"/>
              </a:rPr>
              <a:t>BAŞARILI OLURSUN </a:t>
            </a:r>
            <a:r>
              <a:rPr lang="tr-TR" altLang="tr-TR" sz="2400" b="1" dirty="0" smtClean="0">
                <a:latin typeface="Agency FB" pitchFamily="34" charset="0"/>
              </a:rPr>
              <a:t>VE </a:t>
            </a:r>
            <a:r>
              <a:rPr lang="tr-TR" altLang="tr-TR" sz="2400" b="1" dirty="0">
                <a:latin typeface="Agency FB" pitchFamily="34" charset="0"/>
              </a:rPr>
              <a:t>BAŞARILI ÖĞRENCİLER </a:t>
            </a:r>
            <a:r>
              <a:rPr lang="tr-TR" altLang="tr-TR" sz="2400" b="1" dirty="0" smtClean="0">
                <a:latin typeface="Agency FB" pitchFamily="34" charset="0"/>
              </a:rPr>
              <a:t>YETİŞTİRİRSİN.</a:t>
            </a:r>
            <a:endParaRPr lang="tr-TR" altLang="tr-TR" sz="2400" b="1" dirty="0">
              <a:latin typeface="Agency FB" pitchFamily="34" charset="0"/>
            </a:endParaRPr>
          </a:p>
          <a:p>
            <a:pPr indent="-274320" algn="ctr" eaLnBrk="1" fontAlgn="auto" hangingPunct="1">
              <a:spcAft>
                <a:spcPts val="0"/>
              </a:spcAft>
              <a:buFont typeface="Arial" pitchFamily="34" charset="0"/>
              <a:buChar char="•"/>
              <a:defRPr/>
            </a:pPr>
            <a:endParaRPr lang="tr-TR" altLang="tr-TR" sz="2400" dirty="0">
              <a:latin typeface="Agency FB" pitchFamily="34" charset="0"/>
            </a:endParaRPr>
          </a:p>
        </p:txBody>
      </p:sp>
      <p:pic>
        <p:nvPicPr>
          <p:cNvPr id="7" name="6 Resim" descr="dWl5D.jpg"/>
          <p:cNvPicPr>
            <a:picLocks noChangeAspect="1"/>
          </p:cNvPicPr>
          <p:nvPr/>
        </p:nvPicPr>
        <p:blipFill>
          <a:blip r:embed="rId2" cstate="print"/>
          <a:stretch>
            <a:fillRect/>
          </a:stretch>
        </p:blipFill>
        <p:spPr>
          <a:xfrm>
            <a:off x="1071538" y="1928802"/>
            <a:ext cx="5852160" cy="2714644"/>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214430"/>
            <a:ext cx="7239000" cy="1143000"/>
          </a:xfrm>
        </p:spPr>
        <p:txBody>
          <a:bodyPr>
            <a:noAutofit/>
          </a:bodyPr>
          <a:lstStyle/>
          <a:p>
            <a:pPr algn="ctr"/>
            <a:r>
              <a:rPr lang="tr-TR" sz="3200" b="0" dirty="0" smtClean="0">
                <a:solidFill>
                  <a:schemeClr val="tx2">
                    <a:lumMod val="50000"/>
                  </a:schemeClr>
                </a:solidFill>
                <a:latin typeface="Snap ITC" pitchFamily="82" charset="0"/>
              </a:rPr>
              <a:t/>
            </a:r>
            <a:br>
              <a:rPr lang="tr-TR" sz="3200" b="0" dirty="0" smtClean="0">
                <a:solidFill>
                  <a:schemeClr val="tx2">
                    <a:lumMod val="50000"/>
                  </a:schemeClr>
                </a:solidFill>
                <a:latin typeface="Snap ITC" pitchFamily="82" charset="0"/>
              </a:rPr>
            </a:br>
            <a:r>
              <a:rPr lang="tr-TR" sz="3200" b="0" dirty="0" err="1" smtClean="0">
                <a:solidFill>
                  <a:schemeClr val="tx2">
                    <a:lumMod val="50000"/>
                  </a:schemeClr>
                </a:solidFill>
                <a:effectLst>
                  <a:outerShdw blurRad="38100" dist="38100" dir="2700000" algn="tl">
                    <a:srgbClr val="FFFFFF"/>
                  </a:outerShdw>
                </a:effectLst>
                <a:latin typeface="Snap ITC" pitchFamily="82" charset="0"/>
              </a:rPr>
              <a:t>ÜNİVERSİT</a:t>
            </a:r>
            <a:r>
              <a:rPr lang="tr-TR" sz="3200" b="0" dirty="0" err="1" smtClean="0">
                <a:solidFill>
                  <a:schemeClr val="tx2">
                    <a:lumMod val="50000"/>
                  </a:schemeClr>
                </a:solidFill>
                <a:effectLst>
                  <a:outerShdw blurRad="38100" dist="38100" dir="2700000" algn="tl">
                    <a:srgbClr val="FFFFFF"/>
                  </a:outerShdw>
                </a:effectLst>
                <a:latin typeface="Snap ITC" pitchFamily="82" charset="0"/>
              </a:rPr>
              <a:t>eye</a:t>
            </a:r>
            <a:r>
              <a:rPr lang="tr-TR" sz="3200" b="0"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 </a:t>
            </a:r>
            <a:r>
              <a:rPr lang="tr-TR" sz="3200" b="0" dirty="0" err="1" smtClean="0">
                <a:solidFill>
                  <a:schemeClr val="tx2">
                    <a:lumMod val="50000"/>
                  </a:schemeClr>
                </a:solidFill>
                <a:effectLst>
                  <a:outerShdw blurRad="38100" dist="38100" dir="2700000" algn="tl">
                    <a:srgbClr val="FFFFFF"/>
                  </a:outerShdw>
                </a:effectLst>
                <a:latin typeface="Snap ITC" pitchFamily="82" charset="0"/>
                <a:cs typeface="Times New Roman" charset="0"/>
              </a:rPr>
              <a:t>HazIrlIk</a:t>
            </a:r>
            <a:r>
              <a:rPr lang="tr-TR" sz="3200" b="0"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 </a:t>
            </a:r>
            <a:r>
              <a:rPr lang="tr-TR" sz="3200" b="0" dirty="0" err="1" smtClean="0">
                <a:solidFill>
                  <a:schemeClr val="tx2">
                    <a:lumMod val="50000"/>
                  </a:schemeClr>
                </a:solidFill>
                <a:effectLst>
                  <a:outerShdw blurRad="38100" dist="38100" dir="2700000" algn="tl">
                    <a:srgbClr val="FFFFFF"/>
                  </a:outerShdw>
                </a:effectLst>
                <a:latin typeface="Snap ITC" pitchFamily="82" charset="0"/>
                <a:cs typeface="Times New Roman" charset="0"/>
              </a:rPr>
              <a:t>Sürecİnde</a:t>
            </a:r>
            <a:r>
              <a:rPr lang="tr-TR" sz="3200" b="0"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 </a:t>
            </a:r>
            <a:r>
              <a:rPr lang="tr-TR" sz="3200" b="0" dirty="0" err="1" smtClean="0">
                <a:solidFill>
                  <a:schemeClr val="tx2">
                    <a:lumMod val="50000"/>
                  </a:schemeClr>
                </a:solidFill>
                <a:effectLst>
                  <a:outerShdw blurRad="38100" dist="38100" dir="2700000" algn="tl">
                    <a:srgbClr val="FFFFFF"/>
                  </a:outerShdw>
                </a:effectLst>
                <a:latin typeface="Snap ITC" pitchFamily="82" charset="0"/>
                <a:cs typeface="Times New Roman" charset="0"/>
              </a:rPr>
              <a:t>Hedefİmİze</a:t>
            </a:r>
            <a:r>
              <a:rPr lang="tr-TR" sz="3200" b="0"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 </a:t>
            </a:r>
            <a:r>
              <a:rPr lang="tr-TR" sz="3200" b="0"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
            </a:r>
            <a:br>
              <a:rPr lang="tr-TR" sz="3200" b="0"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br>
            <a:r>
              <a:rPr lang="tr-TR" sz="3200" b="0"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Ulaşma </a:t>
            </a:r>
            <a:r>
              <a:rPr lang="tr-TR" sz="3200" b="0" dirty="0" err="1" smtClean="0">
                <a:solidFill>
                  <a:schemeClr val="tx2">
                    <a:lumMod val="50000"/>
                  </a:schemeClr>
                </a:solidFill>
                <a:effectLst>
                  <a:outerShdw blurRad="38100" dist="38100" dir="2700000" algn="tl">
                    <a:srgbClr val="FFFFFF"/>
                  </a:outerShdw>
                </a:effectLst>
                <a:latin typeface="Snap ITC" pitchFamily="82" charset="0"/>
                <a:cs typeface="Times New Roman" charset="0"/>
              </a:rPr>
              <a:t>AşamalarI</a:t>
            </a:r>
            <a:endParaRPr lang="tr-TR" sz="3200" b="0" dirty="0">
              <a:solidFill>
                <a:schemeClr val="tx2">
                  <a:lumMod val="50000"/>
                </a:schemeClr>
              </a:solidFill>
              <a:latin typeface="Snap ITC" pitchFamily="82" charset="0"/>
            </a:endParaRPr>
          </a:p>
        </p:txBody>
      </p:sp>
      <p:pic>
        <p:nvPicPr>
          <p:cNvPr id="4" name="Picture 3" descr="PE01496_"/>
          <p:cNvPicPr>
            <a:picLocks noChangeAspect="1" noChangeArrowheads="1"/>
          </p:cNvPicPr>
          <p:nvPr/>
        </p:nvPicPr>
        <p:blipFill>
          <a:blip r:embed="rId2"/>
          <a:srcRect/>
          <a:stretch>
            <a:fillRect/>
          </a:stretch>
        </p:blipFill>
        <p:spPr bwMode="auto">
          <a:xfrm>
            <a:off x="2720983" y="2928934"/>
            <a:ext cx="2922587" cy="3429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
            <a:ext cx="7239000" cy="1143000"/>
          </a:xfrm>
        </p:spPr>
        <p:txBody>
          <a:bodyPr>
            <a:normAutofit/>
          </a:bodyPr>
          <a:lstStyle/>
          <a:p>
            <a:pPr algn="ctr"/>
            <a:r>
              <a:rPr lang="tr-TR" sz="3600" b="0" dirty="0" err="1" smtClean="0">
                <a:solidFill>
                  <a:schemeClr val="tx2">
                    <a:lumMod val="50000"/>
                  </a:schemeClr>
                </a:solidFill>
                <a:latin typeface="Snap ITC" pitchFamily="82" charset="0"/>
                <a:cs typeface="Times New Roman" charset="0"/>
              </a:rPr>
              <a:t>Kendİnİzİ</a:t>
            </a:r>
            <a:r>
              <a:rPr lang="tr-TR" sz="3600" b="0" dirty="0" smtClean="0">
                <a:solidFill>
                  <a:schemeClr val="tx2">
                    <a:lumMod val="50000"/>
                  </a:schemeClr>
                </a:solidFill>
                <a:latin typeface="Snap ITC" pitchFamily="82" charset="0"/>
                <a:cs typeface="Times New Roman" charset="0"/>
              </a:rPr>
              <a:t> </a:t>
            </a:r>
            <a:r>
              <a:rPr lang="tr-TR" sz="3600" b="0" dirty="0" smtClean="0">
                <a:solidFill>
                  <a:schemeClr val="tx2">
                    <a:lumMod val="50000"/>
                  </a:schemeClr>
                </a:solidFill>
                <a:latin typeface="Snap ITC" pitchFamily="82" charset="0"/>
                <a:cs typeface="Times New Roman" charset="0"/>
              </a:rPr>
              <a:t>Tanıyın</a:t>
            </a:r>
            <a:endParaRPr lang="tr-TR" sz="3600" b="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3571868" y="2011704"/>
            <a:ext cx="4124332" cy="4846320"/>
          </a:xfrm>
        </p:spPr>
        <p:txBody>
          <a:bodyPr>
            <a:normAutofit/>
          </a:bodyPr>
          <a:lstStyle/>
          <a:p>
            <a:pPr algn="ctr">
              <a:buNone/>
            </a:pPr>
            <a:r>
              <a:rPr kumimoji="1" lang="tr-TR" sz="2800" b="1" dirty="0" smtClean="0">
                <a:latin typeface="Agency FB" pitchFamily="34" charset="0"/>
              </a:rPr>
              <a:t>	BEN KİMİM?</a:t>
            </a:r>
          </a:p>
          <a:p>
            <a:pPr algn="ctr">
              <a:buNone/>
            </a:pPr>
            <a:endParaRPr kumimoji="1" lang="tr-TR" sz="2800" b="1" dirty="0" smtClean="0">
              <a:latin typeface="Agency FB" pitchFamily="34" charset="0"/>
            </a:endParaRPr>
          </a:p>
          <a:p>
            <a:pPr algn="ctr">
              <a:buNone/>
            </a:pPr>
            <a:r>
              <a:rPr lang="tr-TR" sz="2800" b="1" dirty="0" smtClean="0">
                <a:latin typeface="Agency FB" pitchFamily="34" charset="0"/>
                <a:cs typeface="Times New Roman" charset="0"/>
              </a:rPr>
              <a:t>	Hangi alanlarda daha </a:t>
            </a:r>
            <a:r>
              <a:rPr lang="tr-TR" sz="2800" b="1" dirty="0" smtClean="0">
                <a:latin typeface="Agency FB" pitchFamily="34" charset="0"/>
                <a:cs typeface="Times New Roman" charset="0"/>
              </a:rPr>
              <a:t>yetenekli</a:t>
            </a:r>
            <a:r>
              <a:rPr lang="tr-TR" sz="2800" b="1" dirty="0" smtClean="0">
                <a:latin typeface="Agency FB" pitchFamily="34" charset="0"/>
              </a:rPr>
              <a:t> </a:t>
            </a:r>
            <a:r>
              <a:rPr lang="tr-TR" sz="2800" b="1" dirty="0" smtClean="0">
                <a:latin typeface="Agency FB" pitchFamily="34" charset="0"/>
                <a:cs typeface="Times New Roman" charset="0"/>
              </a:rPr>
              <a:t>olduğunuzu, nelere ilgi</a:t>
            </a:r>
            <a:r>
              <a:rPr lang="tr-TR" sz="2800" b="1" dirty="0" smtClean="0">
                <a:latin typeface="Agency FB" pitchFamily="34" charset="0"/>
              </a:rPr>
              <a:t> g</a:t>
            </a:r>
            <a:r>
              <a:rPr lang="tr-TR" sz="2800" b="1" dirty="0" smtClean="0">
                <a:latin typeface="Agency FB" pitchFamily="34" charset="0"/>
                <a:cs typeface="Times New Roman" charset="0"/>
              </a:rPr>
              <a:t>österdiğinizi, gelecekte nasıl</a:t>
            </a:r>
            <a:r>
              <a:rPr lang="tr-TR" sz="2800" b="1" dirty="0" smtClean="0">
                <a:latin typeface="Agency FB" pitchFamily="34" charset="0"/>
              </a:rPr>
              <a:t> </a:t>
            </a:r>
            <a:r>
              <a:rPr lang="tr-TR" sz="2800" b="1" dirty="0" smtClean="0">
                <a:latin typeface="Agency FB" pitchFamily="34" charset="0"/>
                <a:cs typeface="Times New Roman" charset="0"/>
              </a:rPr>
              <a:t>bir yaşam  istediğinizi tanıyın.</a:t>
            </a:r>
          </a:p>
          <a:p>
            <a:pPr lvl="4" algn="ctr">
              <a:buNone/>
              <a:defRPr/>
            </a:pPr>
            <a:r>
              <a:rPr lang="tr-TR" sz="2800" b="1" dirty="0" smtClean="0">
                <a:latin typeface="Agency FB" pitchFamily="34" charset="0"/>
                <a:cs typeface="Times New Roman" charset="0"/>
              </a:rPr>
              <a:t> </a:t>
            </a:r>
          </a:p>
          <a:p>
            <a:pPr algn="ctr"/>
            <a:endParaRPr lang="tr-TR" sz="2800" b="1" dirty="0">
              <a:latin typeface="Agency FB" pitchFamily="34" charset="0"/>
            </a:endParaRPr>
          </a:p>
        </p:txBody>
      </p:sp>
      <p:pic>
        <p:nvPicPr>
          <p:cNvPr id="4" name="Picture 8" descr="BD00028_"/>
          <p:cNvPicPr>
            <a:picLocks noChangeAspect="1" noChangeArrowheads="1"/>
          </p:cNvPicPr>
          <p:nvPr/>
        </p:nvPicPr>
        <p:blipFill>
          <a:blip r:embed="rId2"/>
          <a:srcRect/>
          <a:stretch>
            <a:fillRect/>
          </a:stretch>
        </p:blipFill>
        <p:spPr bwMode="auto">
          <a:xfrm>
            <a:off x="366706" y="2071678"/>
            <a:ext cx="3276600" cy="3124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
            <a:ext cx="7239000" cy="1143000"/>
          </a:xfrm>
        </p:spPr>
        <p:txBody>
          <a:bodyPr>
            <a:normAutofit/>
          </a:bodyPr>
          <a:lstStyle/>
          <a:p>
            <a:pPr algn="ctr"/>
            <a:r>
              <a:rPr lang="tr-TR" sz="3600" b="0" dirty="0" err="1" smtClean="0">
                <a:solidFill>
                  <a:schemeClr val="tx2">
                    <a:lumMod val="50000"/>
                  </a:schemeClr>
                </a:solidFill>
                <a:latin typeface="Snap ITC" pitchFamily="82" charset="0"/>
                <a:cs typeface="Times New Roman" charset="0"/>
              </a:rPr>
              <a:t>Hedefİnİzİ</a:t>
            </a:r>
            <a:r>
              <a:rPr lang="tr-TR" sz="3600" b="0" dirty="0" smtClean="0">
                <a:solidFill>
                  <a:schemeClr val="tx2">
                    <a:lumMod val="50000"/>
                  </a:schemeClr>
                </a:solidFill>
                <a:latin typeface="Snap ITC" pitchFamily="82" charset="0"/>
                <a:cs typeface="Times New Roman" charset="0"/>
              </a:rPr>
              <a:t> </a:t>
            </a:r>
            <a:r>
              <a:rPr lang="tr-TR" sz="3600" b="0" dirty="0" err="1" smtClean="0">
                <a:solidFill>
                  <a:schemeClr val="tx2">
                    <a:lumMod val="50000"/>
                  </a:schemeClr>
                </a:solidFill>
                <a:latin typeface="Snap ITC" pitchFamily="82" charset="0"/>
                <a:cs typeface="Times New Roman" charset="0"/>
              </a:rPr>
              <a:t>TanIyIn</a:t>
            </a:r>
            <a:endParaRPr lang="tr-TR" sz="3600" b="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3571868" y="2011704"/>
            <a:ext cx="4124332" cy="4846320"/>
          </a:xfrm>
        </p:spPr>
        <p:txBody>
          <a:bodyPr>
            <a:normAutofit/>
          </a:bodyPr>
          <a:lstStyle/>
          <a:p>
            <a:pPr algn="ctr">
              <a:buNone/>
              <a:defRPr/>
            </a:pPr>
            <a:endParaRPr lang="tr-TR" sz="2800" b="1" dirty="0" smtClean="0">
              <a:latin typeface="Agency FB" pitchFamily="34" charset="0"/>
            </a:endParaRPr>
          </a:p>
          <a:p>
            <a:pPr algn="ctr">
              <a:buNone/>
              <a:defRPr/>
            </a:pPr>
            <a:endParaRPr lang="tr-TR" sz="2800" b="1" dirty="0" smtClean="0">
              <a:latin typeface="Agency FB" pitchFamily="34" charset="0"/>
            </a:endParaRPr>
          </a:p>
          <a:p>
            <a:pPr algn="ctr">
              <a:buNone/>
              <a:defRPr/>
            </a:pPr>
            <a:r>
              <a:rPr lang="tr-TR" sz="2800" b="1" dirty="0" smtClean="0">
                <a:latin typeface="Agency FB" pitchFamily="34" charset="0"/>
              </a:rPr>
              <a:t>	</a:t>
            </a:r>
            <a:r>
              <a:rPr lang="tr-TR" sz="2800" b="1" dirty="0" smtClean="0">
                <a:latin typeface="Agency FB" pitchFamily="34" charset="0"/>
                <a:cs typeface="Times New Roman" charset="0"/>
              </a:rPr>
              <a:t>Ulaşmak istediğiniz mesleğin çalışma </a:t>
            </a:r>
            <a:r>
              <a:rPr lang="tr-TR" sz="2800" b="1" dirty="0" smtClean="0">
                <a:latin typeface="Agency FB" pitchFamily="34" charset="0"/>
                <a:cs typeface="Times New Roman" charset="0"/>
              </a:rPr>
              <a:t>koşullarını, bu meslek için gereken nitelikleri araştırın.</a:t>
            </a:r>
            <a:endParaRPr lang="tr-TR" sz="2800" b="1" dirty="0" smtClean="0">
              <a:latin typeface="Agency FB" pitchFamily="34" charset="0"/>
            </a:endParaRPr>
          </a:p>
          <a:p>
            <a:pPr algn="ctr">
              <a:buNone/>
              <a:defRPr/>
            </a:pPr>
            <a:endParaRPr lang="tr-TR" sz="2800" b="1" dirty="0" smtClean="0">
              <a:latin typeface="Agency FB" pitchFamily="34" charset="0"/>
            </a:endParaRPr>
          </a:p>
          <a:p>
            <a:pPr algn="ctr"/>
            <a:endParaRPr lang="tr-TR" sz="2800" b="1" dirty="0">
              <a:latin typeface="Agency FB" pitchFamily="34" charset="0"/>
            </a:endParaRPr>
          </a:p>
        </p:txBody>
      </p:sp>
      <p:pic>
        <p:nvPicPr>
          <p:cNvPr id="4" name="Picture 2" descr="C:\Users\ASUS\Desktop\untitled.png"/>
          <p:cNvPicPr>
            <a:picLocks noChangeAspect="1" noChangeArrowheads="1"/>
          </p:cNvPicPr>
          <p:nvPr/>
        </p:nvPicPr>
        <p:blipFill>
          <a:blip r:embed="rId2"/>
          <a:srcRect/>
          <a:stretch>
            <a:fillRect/>
          </a:stretch>
        </p:blipFill>
        <p:spPr bwMode="auto">
          <a:xfrm>
            <a:off x="428597" y="2428868"/>
            <a:ext cx="3143272" cy="278608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
            <a:ext cx="7239000" cy="1143000"/>
          </a:xfrm>
        </p:spPr>
        <p:txBody>
          <a:bodyPr>
            <a:normAutofit/>
          </a:bodyPr>
          <a:lstStyle/>
          <a:p>
            <a:pPr algn="ctr"/>
            <a:r>
              <a:rPr kumimoji="1" lang="tr-TR" sz="3600" b="0" dirty="0" smtClean="0">
                <a:solidFill>
                  <a:schemeClr val="tx2">
                    <a:lumMod val="50000"/>
                  </a:schemeClr>
                </a:solidFill>
                <a:latin typeface="Snap ITC" pitchFamily="82" charset="0"/>
                <a:cs typeface="Times New Roman" charset="0"/>
              </a:rPr>
              <a:t>Gücünüzü  </a:t>
            </a:r>
            <a:r>
              <a:rPr kumimoji="1" lang="tr-TR" sz="3600" b="0" dirty="0" err="1" smtClean="0">
                <a:solidFill>
                  <a:schemeClr val="tx2">
                    <a:lumMod val="50000"/>
                  </a:schemeClr>
                </a:solidFill>
                <a:latin typeface="Snap ITC" pitchFamily="82" charset="0"/>
                <a:cs typeface="Times New Roman" charset="0"/>
              </a:rPr>
              <a:t>TanIyIn</a:t>
            </a:r>
            <a:endParaRPr lang="tr-TR" sz="3600" b="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3643306" y="1725952"/>
            <a:ext cx="4052894" cy="4846320"/>
          </a:xfrm>
        </p:spPr>
        <p:txBody>
          <a:bodyPr>
            <a:normAutofit lnSpcReduction="10000"/>
          </a:bodyPr>
          <a:lstStyle/>
          <a:p>
            <a:pPr algn="ctr">
              <a:spcBef>
                <a:spcPct val="50000"/>
              </a:spcBef>
              <a:buNone/>
            </a:pPr>
            <a:r>
              <a:rPr kumimoji="1" lang="tr-TR" sz="2800" b="1" dirty="0" smtClean="0">
                <a:latin typeface="Agency FB" pitchFamily="34" charset="0"/>
                <a:cs typeface="Times New Roman" charset="0"/>
              </a:rPr>
              <a:t>	Hedeflerinize </a:t>
            </a:r>
            <a:r>
              <a:rPr kumimoji="1" lang="tr-TR" sz="2800" b="1" dirty="0" smtClean="0">
                <a:latin typeface="Agency FB" pitchFamily="34" charset="0"/>
                <a:cs typeface="Times New Roman" charset="0"/>
              </a:rPr>
              <a:t>ulaşmak için  </a:t>
            </a:r>
            <a:r>
              <a:rPr kumimoji="1" lang="tr-TR" sz="2800" b="1" dirty="0" smtClean="0">
                <a:latin typeface="Agency FB" pitchFamily="34" charset="0"/>
              </a:rPr>
              <a:t>şu anki b</a:t>
            </a:r>
            <a:r>
              <a:rPr kumimoji="1" lang="tr-TR" sz="2800" b="1" dirty="0" smtClean="0">
                <a:latin typeface="Agency FB" pitchFamily="34" charset="0"/>
                <a:cs typeface="Times New Roman" charset="0"/>
              </a:rPr>
              <a:t>irikiminizi</a:t>
            </a:r>
            <a:r>
              <a:rPr kumimoji="1" lang="tr-TR" sz="2800" b="1" dirty="0" smtClean="0">
                <a:latin typeface="Agency FB" pitchFamily="34" charset="0"/>
              </a:rPr>
              <a:t> ve buna göre ihtiyaçlarınızı saptayın</a:t>
            </a:r>
            <a:r>
              <a:rPr kumimoji="1" lang="tr-TR" sz="2800" b="1" dirty="0" smtClean="0">
                <a:latin typeface="Agency FB" pitchFamily="34" charset="0"/>
              </a:rPr>
              <a:t>.</a:t>
            </a:r>
            <a:endParaRPr kumimoji="1" lang="tr-TR" sz="2800" b="1" dirty="0" smtClean="0">
              <a:latin typeface="Agency FB" pitchFamily="34" charset="0"/>
            </a:endParaRPr>
          </a:p>
          <a:p>
            <a:pPr algn="ctr">
              <a:spcBef>
                <a:spcPct val="50000"/>
              </a:spcBef>
              <a:buNone/>
            </a:pPr>
            <a:r>
              <a:rPr kumimoji="1" lang="tr-TR" sz="2800" b="1" dirty="0" smtClean="0">
                <a:latin typeface="Agency FB" pitchFamily="34" charset="0"/>
                <a:cs typeface="Times New Roman" charset="0"/>
              </a:rPr>
              <a:t>	Gerçekçi </a:t>
            </a:r>
            <a:r>
              <a:rPr kumimoji="1" lang="tr-TR" sz="2800" b="1" dirty="0" smtClean="0">
                <a:latin typeface="Agency FB" pitchFamily="34" charset="0"/>
                <a:cs typeface="Times New Roman" charset="0"/>
              </a:rPr>
              <a:t>olmayacak kadar yüksek ya da  ulaşabileceğinizin çok altında kalan yaşam hedeflerinin sizi hem başarısızlığa hem düş kırıklığına sürükleyeceğini unutmayın.</a:t>
            </a:r>
          </a:p>
          <a:p>
            <a:pPr algn="ctr">
              <a:spcBef>
                <a:spcPct val="50000"/>
              </a:spcBef>
            </a:pPr>
            <a:endParaRPr kumimoji="1" lang="tr-TR" sz="2800" b="1" dirty="0" smtClean="0">
              <a:latin typeface="Agency FB" pitchFamily="34" charset="0"/>
            </a:endParaRPr>
          </a:p>
          <a:p>
            <a:pPr algn="ctr"/>
            <a:endParaRPr lang="tr-TR" b="1" dirty="0">
              <a:latin typeface="Agency FB" pitchFamily="34" charset="0"/>
            </a:endParaRPr>
          </a:p>
        </p:txBody>
      </p:sp>
      <p:pic>
        <p:nvPicPr>
          <p:cNvPr id="4" name="3 Resim" descr="2021-09-16LL.png"/>
          <p:cNvPicPr>
            <a:picLocks noChangeAspect="1"/>
          </p:cNvPicPr>
          <p:nvPr/>
        </p:nvPicPr>
        <p:blipFill>
          <a:blip r:embed="rId2"/>
          <a:stretch>
            <a:fillRect/>
          </a:stretch>
        </p:blipFill>
        <p:spPr>
          <a:xfrm>
            <a:off x="500066" y="1894988"/>
            <a:ext cx="3143240" cy="360571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928678"/>
            <a:ext cx="7239000" cy="1143000"/>
          </a:xfrm>
        </p:spPr>
        <p:txBody>
          <a:bodyPr>
            <a:noAutofit/>
          </a:bodyPr>
          <a:lstStyle/>
          <a:p>
            <a:pPr algn="ctr"/>
            <a:r>
              <a:rPr lang="tr-TR" sz="3600" b="0" dirty="0" err="1" smtClean="0">
                <a:solidFill>
                  <a:schemeClr val="tx2">
                    <a:lumMod val="50000"/>
                  </a:schemeClr>
                </a:solidFill>
                <a:latin typeface="Snap ITC" pitchFamily="82" charset="0"/>
                <a:cs typeface="Times New Roman" charset="0"/>
              </a:rPr>
              <a:t>Hedefİnİze</a:t>
            </a:r>
            <a:r>
              <a:rPr lang="tr-TR" sz="3600" b="0" dirty="0" smtClean="0">
                <a:solidFill>
                  <a:schemeClr val="tx2">
                    <a:lumMod val="50000"/>
                  </a:schemeClr>
                </a:solidFill>
                <a:latin typeface="Snap ITC" pitchFamily="82" charset="0"/>
                <a:cs typeface="Times New Roman" charset="0"/>
              </a:rPr>
              <a:t> </a:t>
            </a:r>
            <a:r>
              <a:rPr lang="tr-TR" sz="3600" b="0" dirty="0" err="1" smtClean="0">
                <a:solidFill>
                  <a:schemeClr val="tx2">
                    <a:lumMod val="50000"/>
                  </a:schemeClr>
                </a:solidFill>
                <a:latin typeface="Snap ITC" pitchFamily="82" charset="0"/>
                <a:cs typeface="Times New Roman" charset="0"/>
              </a:rPr>
              <a:t>Yönelİk</a:t>
            </a:r>
            <a:r>
              <a:rPr lang="tr-TR" sz="3600" b="0" dirty="0" smtClean="0">
                <a:solidFill>
                  <a:schemeClr val="tx2">
                    <a:lumMod val="50000"/>
                  </a:schemeClr>
                </a:solidFill>
                <a:latin typeface="Snap ITC" pitchFamily="82" charset="0"/>
                <a:cs typeface="Times New Roman" charset="0"/>
              </a:rPr>
              <a:t>  Olarak </a:t>
            </a:r>
            <a:r>
              <a:rPr lang="tr-TR" sz="3600" b="0" dirty="0" err="1" smtClean="0">
                <a:solidFill>
                  <a:schemeClr val="tx2">
                    <a:lumMod val="50000"/>
                  </a:schemeClr>
                </a:solidFill>
                <a:latin typeface="Snap ITC" pitchFamily="82" charset="0"/>
                <a:cs typeface="Times New Roman" charset="0"/>
              </a:rPr>
              <a:t>GelİşebİlmeK</a:t>
            </a:r>
            <a:r>
              <a:rPr lang="tr-TR" sz="3600" b="0" dirty="0" smtClean="0">
                <a:solidFill>
                  <a:schemeClr val="tx2">
                    <a:lumMod val="50000"/>
                  </a:schemeClr>
                </a:solidFill>
                <a:latin typeface="Snap ITC" pitchFamily="82" charset="0"/>
                <a:cs typeface="Times New Roman" charset="0"/>
              </a:rPr>
              <a:t>  </a:t>
            </a:r>
            <a:r>
              <a:rPr lang="tr-TR" sz="3600" b="0" dirty="0" err="1" smtClean="0">
                <a:solidFill>
                  <a:schemeClr val="tx2">
                    <a:lumMod val="50000"/>
                  </a:schemeClr>
                </a:solidFill>
                <a:latin typeface="Snap ITC" pitchFamily="82" charset="0"/>
                <a:cs typeface="Times New Roman" charset="0"/>
              </a:rPr>
              <a:t>İçİn</a:t>
            </a:r>
            <a:r>
              <a:rPr lang="tr-TR" sz="3600" b="0" dirty="0" smtClean="0">
                <a:solidFill>
                  <a:schemeClr val="tx2">
                    <a:lumMod val="50000"/>
                  </a:schemeClr>
                </a:solidFill>
                <a:latin typeface="Snap ITC" pitchFamily="82" charset="0"/>
                <a:cs typeface="Times New Roman" charset="0"/>
              </a:rPr>
              <a:t>;</a:t>
            </a:r>
            <a:endParaRPr lang="tr-TR" sz="3600" b="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428596" y="2511770"/>
            <a:ext cx="7239000" cy="4846320"/>
          </a:xfrm>
        </p:spPr>
        <p:txBody>
          <a:bodyPr>
            <a:normAutofit/>
          </a:bodyPr>
          <a:lstStyle/>
          <a:p>
            <a:pPr algn="ctr">
              <a:buNone/>
              <a:tabLst>
                <a:tab pos="1046163" algn="l"/>
              </a:tabLst>
            </a:pPr>
            <a:r>
              <a:rPr lang="tr-TR" sz="2800" b="1" dirty="0" smtClean="0">
                <a:latin typeface="Agency FB" pitchFamily="34" charset="0"/>
                <a:cs typeface="Times New Roman" charset="0"/>
              </a:rPr>
              <a:t>    Hedeflerinizi gerçekçi </a:t>
            </a:r>
            <a:r>
              <a:rPr lang="tr-TR" sz="2800" b="1" dirty="0" smtClean="0">
                <a:latin typeface="Agency FB" pitchFamily="34" charset="0"/>
                <a:cs typeface="Times New Roman" charset="0"/>
              </a:rPr>
              <a:t>biçimde tanımlayın.</a:t>
            </a:r>
            <a:r>
              <a:rPr lang="tr-TR" sz="2800" dirty="0" smtClean="0">
                <a:latin typeface="Agency FB" pitchFamily="34" charset="0"/>
                <a:cs typeface="Times New Roman" charset="0"/>
              </a:rPr>
              <a:t/>
            </a:r>
            <a:br>
              <a:rPr lang="tr-TR" sz="2800" dirty="0" smtClean="0">
                <a:latin typeface="Agency FB" pitchFamily="34" charset="0"/>
                <a:cs typeface="Times New Roman" charset="0"/>
              </a:rPr>
            </a:br>
            <a:endParaRPr lang="tr-TR" sz="2800" dirty="0" smtClean="0">
              <a:latin typeface="Agency FB" pitchFamily="34" charset="0"/>
            </a:endParaRPr>
          </a:p>
          <a:p>
            <a:pPr algn="ctr">
              <a:buNone/>
              <a:tabLst>
                <a:tab pos="1046163" algn="l"/>
              </a:tabLst>
            </a:pPr>
            <a:r>
              <a:rPr lang="tr-TR" sz="2800" b="1" dirty="0" smtClean="0">
                <a:latin typeface="Agency FB" pitchFamily="34" charset="0"/>
                <a:cs typeface="Times New Roman" charset="0"/>
              </a:rPr>
              <a:t>	</a:t>
            </a:r>
            <a:r>
              <a:rPr lang="tr-TR" sz="2800" b="1" dirty="0" smtClean="0">
                <a:latin typeface="Agency FB" pitchFamily="34" charset="0"/>
              </a:rPr>
              <a:t> </a:t>
            </a:r>
            <a:r>
              <a:rPr lang="tr-TR" sz="2800" b="1" dirty="0" smtClean="0">
                <a:latin typeface="Agency FB" pitchFamily="34" charset="0"/>
                <a:cs typeface="Times New Roman" charset="0"/>
              </a:rPr>
              <a:t>Ne </a:t>
            </a:r>
            <a:r>
              <a:rPr lang="tr-TR" sz="2800" b="1" dirty="0" err="1" smtClean="0">
                <a:latin typeface="Agency FB" pitchFamily="34" charset="0"/>
                <a:cs typeface="Times New Roman" charset="0"/>
              </a:rPr>
              <a:t>kadarlık</a:t>
            </a:r>
            <a:r>
              <a:rPr lang="tr-TR" sz="2800" b="1" dirty="0" smtClean="0">
                <a:latin typeface="Agency FB" pitchFamily="34" charset="0"/>
                <a:cs typeface="Times New Roman" charset="0"/>
              </a:rPr>
              <a:t> bir gelişme hedefi belirleyeceğinizi </a:t>
            </a:r>
            <a:r>
              <a:rPr lang="tr-TR" sz="2800" b="1" dirty="0" smtClean="0">
                <a:latin typeface="Agency FB" pitchFamily="34" charset="0"/>
                <a:cs typeface="Times New Roman" charset="0"/>
              </a:rPr>
              <a:t>saptayın</a:t>
            </a:r>
            <a:r>
              <a:rPr lang="tr-TR" sz="2800" b="1" dirty="0" smtClean="0">
                <a:latin typeface="Agency FB" pitchFamily="34" charset="0"/>
                <a:cs typeface="Times New Roman" charset="0"/>
              </a:rPr>
              <a:t>.</a:t>
            </a:r>
            <a:endParaRPr lang="tr-TR" sz="2800" dirty="0" smtClean="0">
              <a:latin typeface="Agency FB" pitchFamily="34" charset="0"/>
            </a:endParaRPr>
          </a:p>
          <a:p>
            <a:pPr algn="ctr" eaLnBrk="0" hangingPunct="0">
              <a:tabLst>
                <a:tab pos="1046163" algn="l"/>
              </a:tabLst>
            </a:pPr>
            <a:endParaRPr lang="tr-TR" sz="2800" dirty="0" smtClean="0">
              <a:latin typeface="Agency FB" pitchFamily="34" charset="0"/>
            </a:endParaRPr>
          </a:p>
          <a:p>
            <a:pPr algn="ctr" eaLnBrk="0" hangingPunct="0">
              <a:buNone/>
              <a:tabLst>
                <a:tab pos="1046163" algn="l"/>
              </a:tabLst>
            </a:pPr>
            <a:r>
              <a:rPr lang="tr-TR" sz="2800" b="1" dirty="0" smtClean="0">
                <a:latin typeface="Agency FB" pitchFamily="34" charset="0"/>
                <a:cs typeface="Times New Roman" charset="0"/>
              </a:rPr>
              <a:t> </a:t>
            </a:r>
            <a:r>
              <a:rPr lang="tr-TR" sz="2800" b="1" dirty="0" smtClean="0">
                <a:latin typeface="Agency FB" pitchFamily="34" charset="0"/>
                <a:cs typeface="Times New Roman" charset="0"/>
              </a:rPr>
              <a:t>  </a:t>
            </a:r>
            <a:r>
              <a:rPr lang="tr-TR" sz="2800" b="1" dirty="0" smtClean="0">
                <a:latin typeface="Agency FB" pitchFamily="34" charset="0"/>
                <a:cs typeface="Times New Roman" charset="0"/>
              </a:rPr>
              <a:t>Çalışmalarınız</a:t>
            </a:r>
            <a:r>
              <a:rPr lang="tr-TR" sz="2800" b="1" dirty="0" smtClean="0">
                <a:latin typeface="Agency FB" pitchFamily="34" charset="0"/>
              </a:rPr>
              <a:t>ı</a:t>
            </a:r>
            <a:r>
              <a:rPr lang="tr-TR" sz="2800" b="1" dirty="0" smtClean="0">
                <a:latin typeface="Agency FB" pitchFamily="34" charset="0"/>
                <a:cs typeface="Times New Roman" charset="0"/>
              </a:rPr>
              <a:t> </a:t>
            </a:r>
            <a:r>
              <a:rPr lang="tr-TR" sz="2800" b="1" dirty="0" smtClean="0">
                <a:latin typeface="Agency FB" pitchFamily="34" charset="0"/>
                <a:cs typeface="Times New Roman" charset="0"/>
              </a:rPr>
              <a:t>engelleyen nedenleri belirleyin.</a:t>
            </a:r>
            <a:endParaRPr lang="tr-TR" sz="2800" dirty="0" smtClean="0">
              <a:latin typeface="Agency FB" pitchFamily="34" charset="0"/>
              <a:cs typeface="Times New Roman" charset="0"/>
            </a:endParaRPr>
          </a:p>
          <a:p>
            <a:pPr algn="ctr" eaLnBrk="0" hangingPunct="0">
              <a:tabLst>
                <a:tab pos="1046163" algn="l"/>
              </a:tabLst>
            </a:pPr>
            <a:endParaRPr lang="en-US" sz="2800" dirty="0" smtClean="0">
              <a:latin typeface="Agency FB" pitchFamily="34" charset="0"/>
            </a:endParaRPr>
          </a:p>
          <a:p>
            <a:pPr algn="ctr"/>
            <a:endParaRPr lang="tr-TR" sz="2800" dirty="0">
              <a:latin typeface="Agency FB"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33396" y="1285860"/>
            <a:ext cx="7239000" cy="4846320"/>
          </a:xfrm>
        </p:spPr>
        <p:txBody>
          <a:bodyPr>
            <a:normAutofit/>
          </a:bodyPr>
          <a:lstStyle/>
          <a:p>
            <a:pPr algn="ctr">
              <a:buNone/>
            </a:pPr>
            <a:r>
              <a:rPr lang="tr-TR" sz="2800" b="1" dirty="0" smtClean="0">
                <a:latin typeface="Agency FB" pitchFamily="34" charset="0"/>
                <a:cs typeface="Times New Roman" charset="0"/>
              </a:rPr>
              <a:t>	Zamanı </a:t>
            </a:r>
            <a:r>
              <a:rPr lang="tr-TR" sz="2800" b="1" dirty="0" smtClean="0">
                <a:latin typeface="Agency FB" pitchFamily="34" charset="0"/>
                <a:cs typeface="Times New Roman" charset="0"/>
              </a:rPr>
              <a:t>en iyi biçimde değerlendirmek için çalışma programı belirleyin</a:t>
            </a:r>
            <a:r>
              <a:rPr lang="tr-TR" sz="2800" b="1" dirty="0" smtClean="0">
                <a:latin typeface="Agency FB" pitchFamily="34" charset="0"/>
                <a:cs typeface="Times New Roman" charset="0"/>
              </a:rPr>
              <a:t>.</a:t>
            </a:r>
          </a:p>
          <a:p>
            <a:pPr algn="ctr">
              <a:buNone/>
            </a:pPr>
            <a:endParaRPr lang="tr-TR" sz="2800" b="1" dirty="0" smtClean="0">
              <a:latin typeface="Agency FB" pitchFamily="34" charset="0"/>
            </a:endParaRPr>
          </a:p>
          <a:p>
            <a:pPr algn="ctr">
              <a:buNone/>
            </a:pPr>
            <a:r>
              <a:rPr kumimoji="1" lang="tr-TR" sz="2800" b="1" dirty="0" smtClean="0">
                <a:latin typeface="Agency FB" pitchFamily="34" charset="0"/>
                <a:cs typeface="Times New Roman" charset="0"/>
              </a:rPr>
              <a:t>	Çalışma </a:t>
            </a:r>
            <a:r>
              <a:rPr kumimoji="1" lang="tr-TR" sz="2800" b="1" dirty="0" smtClean="0">
                <a:latin typeface="Agency FB" pitchFamily="34" charset="0"/>
                <a:cs typeface="Times New Roman" charset="0"/>
              </a:rPr>
              <a:t>zamanlarını  verimli </a:t>
            </a:r>
            <a:r>
              <a:rPr kumimoji="1" lang="tr-TR" sz="2800" b="1" dirty="0" smtClean="0">
                <a:latin typeface="Agency FB" pitchFamily="34" charset="0"/>
                <a:cs typeface="Times New Roman" charset="0"/>
              </a:rPr>
              <a:t>biçimde </a:t>
            </a:r>
            <a:r>
              <a:rPr kumimoji="1" lang="tr-TR" sz="2800" b="1" dirty="0" smtClean="0">
                <a:latin typeface="Agency FB" pitchFamily="34" charset="0"/>
                <a:cs typeface="Times New Roman" charset="0"/>
              </a:rPr>
              <a:t>değerlendirmeniz</a:t>
            </a:r>
            <a:r>
              <a:rPr kumimoji="1" lang="tr-TR" sz="2800" b="1" dirty="0" smtClean="0">
                <a:latin typeface="Agency FB" pitchFamily="34" charset="0"/>
              </a:rPr>
              <a:t>i sağlayacak öğrenme tekniklerini kullanın</a:t>
            </a:r>
            <a:r>
              <a:rPr kumimoji="1" lang="tr-TR" sz="2800" b="1" dirty="0" smtClean="0">
                <a:latin typeface="Agency FB" pitchFamily="34" charset="0"/>
              </a:rPr>
              <a:t>.</a:t>
            </a:r>
          </a:p>
          <a:p>
            <a:pPr algn="ctr">
              <a:buNone/>
            </a:pPr>
            <a:endParaRPr kumimoji="1" lang="tr-TR" sz="2800" b="1" dirty="0" smtClean="0">
              <a:latin typeface="Agency FB" pitchFamily="34" charset="0"/>
            </a:endParaRPr>
          </a:p>
          <a:p>
            <a:pPr algn="ctr">
              <a:buNone/>
            </a:pPr>
            <a:r>
              <a:rPr kumimoji="1" lang="tr-TR" sz="2800" b="1" dirty="0" smtClean="0">
                <a:latin typeface="Agency FB" pitchFamily="34" charset="0"/>
                <a:cs typeface="Times New Roman" charset="0"/>
              </a:rPr>
              <a:t>	</a:t>
            </a:r>
            <a:r>
              <a:rPr kumimoji="1" lang="tr-TR" sz="2800" b="1" dirty="0" smtClean="0">
                <a:latin typeface="Agency FB" pitchFamily="34" charset="0"/>
                <a:cs typeface="Times New Roman" charset="0"/>
              </a:rPr>
              <a:t>Sınavda </a:t>
            </a:r>
            <a:r>
              <a:rPr kumimoji="1" lang="tr-TR" sz="2800" b="1" dirty="0" smtClean="0">
                <a:latin typeface="Agency FB" pitchFamily="34" charset="0"/>
                <a:cs typeface="Times New Roman" charset="0"/>
              </a:rPr>
              <a:t>zamanı etkili biçimde değerlendirmek için sınav tekniğinizi geliştirin.</a:t>
            </a:r>
          </a:p>
          <a:p>
            <a:pPr algn="ctr"/>
            <a:endParaRPr lang="tr-TR" sz="2800" b="1" dirty="0">
              <a:latin typeface="Agency FB"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
            <a:ext cx="7239000" cy="1143000"/>
          </a:xfrm>
        </p:spPr>
        <p:txBody>
          <a:bodyPr>
            <a:normAutofit/>
          </a:bodyPr>
          <a:lstStyle/>
          <a:p>
            <a:pPr algn="ctr"/>
            <a:r>
              <a:rPr lang="tr-TR" sz="3600" b="0" dirty="0" smtClean="0">
                <a:solidFill>
                  <a:schemeClr val="tx2">
                    <a:lumMod val="50000"/>
                  </a:schemeClr>
                </a:solidFill>
                <a:latin typeface="Snap ITC" pitchFamily="82" charset="0"/>
                <a:cs typeface="Times New Roman" charset="0"/>
              </a:rPr>
              <a:t>HEDEF</a:t>
            </a:r>
            <a:r>
              <a:rPr lang="tr-TR" sz="3600" b="0" dirty="0" smtClean="0">
                <a:solidFill>
                  <a:schemeClr val="tx2">
                    <a:lumMod val="50000"/>
                  </a:schemeClr>
                </a:solidFill>
                <a:latin typeface="Snap ITC" pitchFamily="82" charset="0"/>
              </a:rPr>
              <a:t>İNİZİ</a:t>
            </a:r>
            <a:r>
              <a:rPr lang="tr-TR" sz="3600" b="0" dirty="0" smtClean="0">
                <a:solidFill>
                  <a:schemeClr val="tx2">
                    <a:lumMod val="50000"/>
                  </a:schemeClr>
                </a:solidFill>
                <a:latin typeface="Snap ITC" pitchFamily="82" charset="0"/>
                <a:cs typeface="Times New Roman" charset="0"/>
              </a:rPr>
              <a:t> DÜ</a:t>
            </a:r>
            <a:r>
              <a:rPr lang="tr-TR" sz="3600" b="0" dirty="0" smtClean="0">
                <a:solidFill>
                  <a:schemeClr val="tx2">
                    <a:lumMod val="50000"/>
                  </a:schemeClr>
                </a:solidFill>
                <a:latin typeface="Snap ITC" pitchFamily="82" charset="0"/>
              </a:rPr>
              <a:t>Ş</a:t>
            </a:r>
            <a:r>
              <a:rPr lang="tr-TR" sz="3600" b="0" dirty="0" smtClean="0">
                <a:solidFill>
                  <a:schemeClr val="tx2">
                    <a:lumMod val="50000"/>
                  </a:schemeClr>
                </a:solidFill>
                <a:latin typeface="Snap ITC" pitchFamily="82" charset="0"/>
                <a:cs typeface="Times New Roman" charset="0"/>
              </a:rPr>
              <a:t>ÜNME</a:t>
            </a:r>
            <a:r>
              <a:rPr lang="tr-TR" sz="3600" b="0" dirty="0" smtClean="0">
                <a:solidFill>
                  <a:schemeClr val="tx2">
                    <a:lumMod val="50000"/>
                  </a:schemeClr>
                </a:solidFill>
                <a:latin typeface="Snap ITC" pitchFamily="82" charset="0"/>
              </a:rPr>
              <a:t>K</a:t>
            </a:r>
            <a:endParaRPr lang="tr-TR" sz="360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457200" y="1797390"/>
            <a:ext cx="7239000" cy="4846320"/>
          </a:xfrm>
        </p:spPr>
        <p:txBody>
          <a:bodyPr/>
          <a:lstStyle/>
          <a:p>
            <a:pPr algn="ctr">
              <a:buNone/>
            </a:pPr>
            <a:r>
              <a:rPr lang="tr-TR" sz="2800" b="1" dirty="0" smtClean="0">
                <a:latin typeface="Agency FB" pitchFamily="34" charset="0"/>
                <a:ea typeface="Arial Unicode MS" pitchFamily="34" charset="-128"/>
                <a:cs typeface="Arial Unicode MS" pitchFamily="34" charset="-128"/>
              </a:rPr>
              <a:t>	</a:t>
            </a:r>
            <a:r>
              <a:rPr lang="tr-TR" sz="2800" b="1" dirty="0" smtClean="0">
                <a:latin typeface="Agency FB" pitchFamily="34" charset="0"/>
                <a:ea typeface="Arial Unicode MS" pitchFamily="34" charset="-128"/>
                <a:cs typeface="Arial Unicode MS" pitchFamily="34" charset="-128"/>
              </a:rPr>
              <a:t>H</a:t>
            </a:r>
            <a:r>
              <a:rPr lang="tr-TR" sz="2800" b="1" dirty="0" smtClean="0">
                <a:latin typeface="Agency FB" pitchFamily="34" charset="0"/>
                <a:ea typeface="Arial Unicode MS" pitchFamily="34" charset="-128"/>
                <a:cs typeface="Arial Unicode MS" pitchFamily="34" charset="-128"/>
              </a:rPr>
              <a:t>edefinizi </a:t>
            </a:r>
            <a:r>
              <a:rPr lang="tr-TR" sz="2800" b="1" dirty="0" smtClean="0">
                <a:latin typeface="Agency FB" pitchFamily="34" charset="0"/>
                <a:ea typeface="Arial Unicode MS" pitchFamily="34" charset="-128"/>
                <a:cs typeface="Arial Unicode MS" pitchFamily="34" charset="-128"/>
              </a:rPr>
              <a:t>açık bir şekilde çal</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şma odan</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za yazmal</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s</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n</a:t>
            </a:r>
            <a:r>
              <a:rPr lang="tr-TR" sz="2800" b="1" dirty="0" smtClean="0">
                <a:latin typeface="Agency FB" pitchFamily="34" charset="0"/>
              </a:rPr>
              <a:t>ı</a:t>
            </a:r>
            <a:r>
              <a:rPr lang="tr-TR" sz="2800" b="1" dirty="0" smtClean="0">
                <a:latin typeface="Agency FB" pitchFamily="34" charset="0"/>
                <a:ea typeface="Arial Unicode MS" pitchFamily="34" charset="-128"/>
                <a:cs typeface="Arial Unicode MS" pitchFamily="34" charset="-128"/>
              </a:rPr>
              <a:t>z ve her zaman o hedefi düşünmelisiniz. </a:t>
            </a:r>
          </a:p>
          <a:p>
            <a:pPr algn="ctr"/>
            <a:endParaRPr lang="tr-TR" dirty="0">
              <a:latin typeface="Agency FB" pitchFamily="34" charset="0"/>
            </a:endParaRPr>
          </a:p>
        </p:txBody>
      </p:sp>
      <p:pic>
        <p:nvPicPr>
          <p:cNvPr id="4" name="3 Resim" descr="istockphoto-1181817044-1024x1024.jpg"/>
          <p:cNvPicPr>
            <a:picLocks noChangeAspect="1"/>
          </p:cNvPicPr>
          <p:nvPr/>
        </p:nvPicPr>
        <p:blipFill>
          <a:blip r:embed="rId2" cstate="print"/>
          <a:stretch>
            <a:fillRect/>
          </a:stretch>
        </p:blipFill>
        <p:spPr>
          <a:xfrm>
            <a:off x="2428860" y="3429000"/>
            <a:ext cx="3534455" cy="235745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050"/>
            <a:ext cx="7239000" cy="1143000"/>
          </a:xfrm>
        </p:spPr>
        <p:txBody>
          <a:bodyPr>
            <a:normAutofit/>
          </a:bodyPr>
          <a:lstStyle/>
          <a:p>
            <a:pPr algn="ctr"/>
            <a:r>
              <a:rPr lang="tr-TR" sz="3200" b="0" dirty="0" smtClean="0">
                <a:solidFill>
                  <a:schemeClr val="tx2">
                    <a:lumMod val="50000"/>
                  </a:schemeClr>
                </a:solidFill>
                <a:latin typeface="Snap ITC" pitchFamily="82" charset="0"/>
                <a:cs typeface="Times New Roman" charset="0"/>
              </a:rPr>
              <a:t>Hedef </a:t>
            </a:r>
            <a:r>
              <a:rPr lang="tr-TR" sz="3200" b="0" dirty="0" err="1" smtClean="0">
                <a:solidFill>
                  <a:schemeClr val="tx2">
                    <a:lumMod val="50000"/>
                  </a:schemeClr>
                </a:solidFill>
                <a:latin typeface="Snap ITC" pitchFamily="82" charset="0"/>
                <a:cs typeface="Times New Roman" charset="0"/>
              </a:rPr>
              <a:t>belİrlerken</a:t>
            </a:r>
            <a:r>
              <a:rPr lang="tr-TR" sz="3200" b="0" dirty="0" smtClean="0">
                <a:solidFill>
                  <a:schemeClr val="tx2">
                    <a:lumMod val="50000"/>
                  </a:schemeClr>
                </a:solidFill>
                <a:latin typeface="Snap ITC" pitchFamily="82" charset="0"/>
                <a:cs typeface="Times New Roman" charset="0"/>
              </a:rPr>
              <a:t> </a:t>
            </a:r>
            <a:r>
              <a:rPr lang="tr-TR" sz="3200" b="0" dirty="0" err="1" smtClean="0">
                <a:solidFill>
                  <a:schemeClr val="tx2">
                    <a:lumMod val="50000"/>
                  </a:schemeClr>
                </a:solidFill>
                <a:latin typeface="Snap ITC" pitchFamily="82" charset="0"/>
                <a:cs typeface="Times New Roman" charset="0"/>
              </a:rPr>
              <a:t>kendİnİze</a:t>
            </a:r>
            <a:endParaRPr lang="tr-TR" sz="320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457200" y="2011704"/>
            <a:ext cx="7239000" cy="4846320"/>
          </a:xfrm>
        </p:spPr>
        <p:txBody>
          <a:bodyPr/>
          <a:lstStyle/>
          <a:p>
            <a:pPr algn="ctr">
              <a:defRPr/>
            </a:pPr>
            <a:r>
              <a:rPr lang="tr-TR" sz="2400" b="1" dirty="0" smtClean="0">
                <a:latin typeface="Agency FB" pitchFamily="34" charset="0"/>
                <a:ea typeface="Arial Unicode MS" pitchFamily="34" charset="-128"/>
                <a:cs typeface="Arial Unicode MS" pitchFamily="34" charset="-128"/>
              </a:rPr>
              <a:t>10 sene sonra nerede olmak istiyorum.</a:t>
            </a:r>
          </a:p>
          <a:p>
            <a:pPr algn="ctr">
              <a:defRPr/>
            </a:pPr>
            <a:r>
              <a:rPr lang="tr-TR" sz="2400" b="1" dirty="0" smtClean="0">
                <a:latin typeface="Agency FB" pitchFamily="34" charset="0"/>
                <a:ea typeface="Arial Unicode MS" pitchFamily="34" charset="-128"/>
                <a:cs typeface="Arial Unicode MS" pitchFamily="34" charset="-128"/>
              </a:rPr>
              <a:t>5 sene sonra nerede olmak istiyorum.</a:t>
            </a:r>
          </a:p>
          <a:p>
            <a:pPr algn="ctr">
              <a:defRPr/>
            </a:pPr>
            <a:r>
              <a:rPr lang="tr-TR" sz="2400" b="1" dirty="0" smtClean="0">
                <a:latin typeface="Agency FB" pitchFamily="34" charset="0"/>
                <a:ea typeface="Arial Unicode MS" pitchFamily="34" charset="-128"/>
                <a:cs typeface="Arial Unicode MS" pitchFamily="34" charset="-128"/>
              </a:rPr>
              <a:t>1 sene sonra nerede olmak istiyorum.</a:t>
            </a:r>
          </a:p>
          <a:p>
            <a:pPr algn="ctr">
              <a:defRPr/>
            </a:pPr>
            <a:r>
              <a:rPr lang="tr-TR" sz="2400" b="1" dirty="0" smtClean="0">
                <a:latin typeface="Agency FB" pitchFamily="34" charset="0"/>
                <a:ea typeface="Arial Unicode MS" pitchFamily="34" charset="-128"/>
                <a:cs typeface="Arial Unicode MS" pitchFamily="34" charset="-128"/>
              </a:rPr>
              <a:t>1 ay sonra nerede olmak istiyorum.</a:t>
            </a:r>
          </a:p>
          <a:p>
            <a:pPr algn="ctr">
              <a:defRPr/>
            </a:pPr>
            <a:r>
              <a:rPr lang="tr-TR" sz="2400" b="1" dirty="0" smtClean="0">
                <a:latin typeface="Agency FB" pitchFamily="34" charset="0"/>
                <a:ea typeface="Arial Unicode MS" pitchFamily="34" charset="-128"/>
                <a:cs typeface="Arial Unicode MS" pitchFamily="34" charset="-128"/>
              </a:rPr>
              <a:t>1 gün sonra nerede olmak istiyorum</a:t>
            </a:r>
            <a:r>
              <a:rPr lang="tr-TR" sz="2400" b="1" dirty="0" smtClean="0">
                <a:latin typeface="Agency FB" pitchFamily="34" charset="0"/>
                <a:ea typeface="Arial Unicode MS" pitchFamily="34" charset="-128"/>
                <a:cs typeface="Arial Unicode MS" pitchFamily="34" charset="-128"/>
              </a:rPr>
              <a:t>.</a:t>
            </a:r>
          </a:p>
          <a:p>
            <a:pPr algn="ctr">
              <a:defRPr/>
            </a:pPr>
            <a:endParaRPr lang="tr-TR" sz="2400" b="1" dirty="0" smtClean="0">
              <a:latin typeface="Agency FB" pitchFamily="34" charset="0"/>
            </a:endParaRPr>
          </a:p>
          <a:p>
            <a:pPr algn="ctr">
              <a:buNone/>
              <a:defRPr/>
            </a:pPr>
            <a:r>
              <a:rPr lang="tr-TR" sz="2400" b="1" dirty="0" smtClean="0">
                <a:latin typeface="Agency FB" pitchFamily="34" charset="0"/>
                <a:ea typeface="Arial Unicode MS" pitchFamily="34" charset="-128"/>
                <a:cs typeface="Arial Unicode MS" pitchFamily="34" charset="-128"/>
              </a:rPr>
              <a:t>Sorularını sormalı ve zamanı daha da yakınlaştırıp </a:t>
            </a:r>
            <a:endParaRPr lang="tr-TR" sz="2400" b="1" dirty="0" smtClean="0">
              <a:latin typeface="Agency FB" pitchFamily="34" charset="0"/>
            </a:endParaRPr>
          </a:p>
          <a:p>
            <a:pPr algn="ctr">
              <a:buNone/>
              <a:defRPr/>
            </a:pPr>
            <a:r>
              <a:rPr lang="tr-TR" sz="2400" b="1" dirty="0" smtClean="0">
                <a:latin typeface="Agency FB" pitchFamily="34" charset="0"/>
                <a:ea typeface="Arial Unicode MS" pitchFamily="34" charset="-128"/>
                <a:cs typeface="Arial Unicode MS" pitchFamily="34" charset="-128"/>
              </a:rPr>
              <a:t>uzun zaman dilimi ve kısa zaman dilimi için hedef seçmelisiniz</a:t>
            </a:r>
            <a:r>
              <a:rPr lang="tr-TR" sz="2400" b="1" dirty="0" smtClean="0">
                <a:latin typeface="Agency FB" pitchFamily="34" charset="0"/>
                <a:ea typeface="Arial Unicode MS" pitchFamily="34" charset="-128"/>
                <a:cs typeface="Arial Unicode MS" pitchFamily="34" charset="-128"/>
              </a:rPr>
              <a:t>.</a:t>
            </a:r>
          </a:p>
          <a:p>
            <a:pPr algn="ctr">
              <a:buNone/>
              <a:defRPr/>
            </a:pPr>
            <a:endParaRPr lang="tr-TR" sz="2400" b="1" dirty="0" smtClean="0">
              <a:latin typeface="Agency FB" pitchFamily="34" charset="0"/>
              <a:ea typeface="Arial Unicode MS" pitchFamily="34" charset="-128"/>
              <a:cs typeface="Arial Unicode MS" pitchFamily="34" charset="-128"/>
            </a:endParaRPr>
          </a:p>
          <a:p>
            <a:pPr algn="ctr">
              <a:buNone/>
              <a:defRPr/>
            </a:pPr>
            <a:r>
              <a:rPr lang="tr-TR" sz="2400" b="1" dirty="0" smtClean="0">
                <a:latin typeface="Agency FB" pitchFamily="34" charset="0"/>
                <a:ea typeface="Arial Unicode MS" pitchFamily="34" charset="-128"/>
                <a:cs typeface="Arial Unicode MS" pitchFamily="34" charset="-128"/>
              </a:rPr>
              <a:t>	</a:t>
            </a:r>
            <a:r>
              <a:rPr lang="tr-TR" sz="2400" b="1" dirty="0" smtClean="0">
                <a:latin typeface="Agency FB" pitchFamily="34" charset="0"/>
                <a:ea typeface="Arial Unicode MS" pitchFamily="34" charset="-128"/>
                <a:cs typeface="Arial Unicode MS" pitchFamily="34" charset="-128"/>
              </a:rPr>
              <a:t>Hedefiniz </a:t>
            </a:r>
            <a:r>
              <a:rPr lang="tr-TR" sz="2400" b="1" dirty="0" smtClean="0">
                <a:latin typeface="Agency FB" pitchFamily="34" charset="0"/>
                <a:ea typeface="Arial Unicode MS" pitchFamily="34" charset="-128"/>
                <a:cs typeface="Arial Unicode MS" pitchFamily="34" charset="-128"/>
              </a:rPr>
              <a:t>sizi çalışmaya motive eder.</a:t>
            </a:r>
            <a:endParaRPr lang="tr-TR" sz="2400" b="1" dirty="0" smtClean="0">
              <a:latin typeface="Agency FB" pitchFamily="34" charset="0"/>
            </a:endParaRPr>
          </a:p>
          <a:p>
            <a:pPr algn="ctr"/>
            <a:endParaRPr lang="tr-TR" b="1" dirty="0">
              <a:latin typeface="Agency FB"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p:txBody>
          <a:bodyPr wrap="square" numCol="1" anchorCtr="0" compatLnSpc="1">
            <a:prstTxWarp prst="textNoShape">
              <a:avLst/>
            </a:prstTxWarp>
            <a:normAutofit/>
          </a:bodyPr>
          <a:lstStyle/>
          <a:p>
            <a:pPr algn="ctr" eaLnBrk="1" hangingPunct="1"/>
            <a:r>
              <a:rPr lang="tr-TR" altLang="tr-TR" sz="3600" b="0" dirty="0" smtClean="0">
                <a:solidFill>
                  <a:schemeClr val="tx2">
                    <a:lumMod val="50000"/>
                  </a:schemeClr>
                </a:solidFill>
                <a:effectLst/>
                <a:latin typeface="Snap ITC" pitchFamily="82" charset="0"/>
              </a:rPr>
              <a:t>KISA VE UZUN VADELİ HEDEFLER</a:t>
            </a:r>
          </a:p>
        </p:txBody>
      </p:sp>
      <p:sp>
        <p:nvSpPr>
          <p:cNvPr id="38915" name="Rectangle 3"/>
          <p:cNvSpPr>
            <a:spLocks noGrp="1" noChangeArrowheads="1"/>
          </p:cNvSpPr>
          <p:nvPr>
            <p:ph idx="1"/>
          </p:nvPr>
        </p:nvSpPr>
        <p:spPr>
          <a:xfrm>
            <a:off x="-142908" y="1600200"/>
            <a:ext cx="8229600" cy="4205288"/>
          </a:xfrm>
        </p:spPr>
        <p:txBody>
          <a:bodyPr rtlCol="0">
            <a:normAutofit/>
          </a:bodyPr>
          <a:lstStyle/>
          <a:p>
            <a:pPr indent="-274320" algn="ctr" eaLnBrk="1" fontAlgn="auto" hangingPunct="1">
              <a:spcAft>
                <a:spcPts val="0"/>
              </a:spcAft>
              <a:buNone/>
              <a:defRPr/>
            </a:pPr>
            <a:r>
              <a:rPr lang="tr-TR" altLang="tr-TR" sz="2800" b="1" dirty="0" smtClean="0">
                <a:latin typeface="Agency FB" pitchFamily="34" charset="0"/>
              </a:rPr>
              <a:t>	HEDEFLERİMİZ </a:t>
            </a:r>
            <a:r>
              <a:rPr lang="tr-TR" altLang="tr-TR" sz="2800" b="1" dirty="0" smtClean="0">
                <a:latin typeface="Agency FB" pitchFamily="34" charset="0"/>
              </a:rPr>
              <a:t>, UZUN VADELİ VEYA KISA VADELİ OLABİLİR. </a:t>
            </a:r>
          </a:p>
          <a:p>
            <a:pPr indent="-274320" algn="ctr" eaLnBrk="1" fontAlgn="auto" hangingPunct="1">
              <a:spcAft>
                <a:spcPts val="0"/>
              </a:spcAft>
              <a:buNone/>
              <a:defRPr/>
            </a:pPr>
            <a:r>
              <a:rPr lang="tr-TR" altLang="tr-TR" sz="2800" b="1" dirty="0" smtClean="0">
                <a:latin typeface="Agency FB" pitchFamily="34" charset="0"/>
              </a:rPr>
              <a:t>	LİSE </a:t>
            </a:r>
            <a:r>
              <a:rPr lang="tr-TR" altLang="tr-TR" sz="2800" b="1" dirty="0" smtClean="0">
                <a:latin typeface="Agency FB" pitchFamily="34" charset="0"/>
              </a:rPr>
              <a:t>1. SINIF ÖĞRENCİSİ , UZUN </a:t>
            </a:r>
            <a:r>
              <a:rPr lang="tr-TR" altLang="tr-TR" sz="2800" b="1" dirty="0" smtClean="0">
                <a:latin typeface="Agency FB" pitchFamily="34" charset="0"/>
              </a:rPr>
              <a:t>VADEDE </a:t>
            </a:r>
            <a:r>
              <a:rPr lang="tr-TR" altLang="tr-TR" sz="2800" b="1" dirty="0" smtClean="0">
                <a:latin typeface="Agency FB" pitchFamily="34" charset="0"/>
              </a:rPr>
              <a:t>HUKUK FAKÜLTESİ OKUMAK İSTİYORUM HEDEFİNİ KOYABİLİR. KISA </a:t>
            </a:r>
            <a:r>
              <a:rPr lang="tr-TR" altLang="tr-TR" sz="2800" b="1" dirty="0" smtClean="0">
                <a:latin typeface="Agency FB" pitchFamily="34" charset="0"/>
              </a:rPr>
              <a:t>VADEDE </a:t>
            </a:r>
            <a:r>
              <a:rPr lang="tr-TR" altLang="tr-TR" sz="2800" b="1" dirty="0" smtClean="0">
                <a:latin typeface="Agency FB" pitchFamily="34" charset="0"/>
              </a:rPr>
              <a:t>İSE MATEMATİK DERSİNİN 2. YAZILISINDAN 80 VE ÜZERİ NOT ALMALIYIM HEDEFİ KOYABİLİR.</a:t>
            </a:r>
          </a:p>
          <a:p>
            <a:pPr indent="-274320" algn="ctr" eaLnBrk="1" fontAlgn="auto" hangingPunct="1">
              <a:spcAft>
                <a:spcPts val="0"/>
              </a:spcAft>
              <a:buNone/>
              <a:defRPr/>
            </a:pPr>
            <a:r>
              <a:rPr lang="tr-TR" altLang="tr-TR" sz="2800" b="1" dirty="0" smtClean="0">
                <a:latin typeface="Agency FB" pitchFamily="34" charset="0"/>
              </a:rPr>
              <a:t>	BAZEN </a:t>
            </a:r>
            <a:r>
              <a:rPr lang="tr-TR" altLang="tr-TR" sz="2800" b="1" dirty="0" smtClean="0">
                <a:latin typeface="Agency FB" pitchFamily="34" charset="0"/>
              </a:rPr>
              <a:t>UZUN VADELİ HEDEF KOYMADAN , KISA VADELİ HEDEF KOYMAK DAHA ETKİLİ OLABİLİR.  </a:t>
            </a:r>
            <a:endParaRPr lang="tr-TR" altLang="tr-TR" sz="2800" dirty="0">
              <a:latin typeface="Agency FB" pitchFamily="34" charset="0"/>
            </a:endParaRPr>
          </a:p>
        </p:txBody>
      </p:sp>
      <p:pic>
        <p:nvPicPr>
          <p:cNvPr id="5" name="Picture 2" descr="C:\Users\ASUS\Desktop\untitled.png"/>
          <p:cNvPicPr>
            <a:picLocks noChangeAspect="1" noChangeArrowheads="1"/>
          </p:cNvPicPr>
          <p:nvPr/>
        </p:nvPicPr>
        <p:blipFill>
          <a:blip r:embed="rId2"/>
          <a:srcRect/>
          <a:stretch>
            <a:fillRect/>
          </a:stretch>
        </p:blipFill>
        <p:spPr bwMode="auto">
          <a:xfrm>
            <a:off x="2552697" y="5000636"/>
            <a:ext cx="3162311" cy="17414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dirty="0" smtClean="0">
                <a:solidFill>
                  <a:schemeClr val="tx2">
                    <a:lumMod val="50000"/>
                  </a:schemeClr>
                </a:solidFill>
                <a:latin typeface="Snap ITC" pitchFamily="82" charset="0"/>
              </a:rPr>
              <a:t>1- BİLGİ</a:t>
            </a:r>
            <a:endParaRPr lang="tr-TR" sz="360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285720" y="2011704"/>
            <a:ext cx="7239000" cy="4846320"/>
          </a:xfrm>
        </p:spPr>
        <p:txBody>
          <a:bodyPr>
            <a:normAutofit/>
          </a:bodyPr>
          <a:lstStyle/>
          <a:p>
            <a:pPr lvl="1" algn="ctr">
              <a:buNone/>
            </a:pPr>
            <a:r>
              <a:rPr lang="tr-TR" sz="2800" b="1" dirty="0" smtClean="0">
                <a:solidFill>
                  <a:schemeClr val="tx1"/>
                </a:solidFill>
                <a:latin typeface="Agency FB" pitchFamily="34" charset="0"/>
              </a:rPr>
              <a:t>En kolay aşılabilir </a:t>
            </a:r>
            <a:r>
              <a:rPr lang="tr-TR" sz="2800" b="1" dirty="0" smtClean="0">
                <a:solidFill>
                  <a:schemeClr val="tx1"/>
                </a:solidFill>
                <a:latin typeface="Agency FB" pitchFamily="34" charset="0"/>
              </a:rPr>
              <a:t>engelimizdir.</a:t>
            </a:r>
            <a:endParaRPr lang="tr-TR" sz="2800" b="1" dirty="0">
              <a:solidFill>
                <a:schemeClr val="tx1"/>
              </a:solidFill>
              <a:latin typeface="Agency FB"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7239000" cy="4846320"/>
          </a:xfrm>
        </p:spPr>
        <p:txBody>
          <a:bodyPr>
            <a:noAutofit/>
          </a:bodyPr>
          <a:lstStyle/>
          <a:p>
            <a:pPr marL="609600" indent="-609600">
              <a:lnSpc>
                <a:spcPct val="80000"/>
              </a:lnSpc>
              <a:buFont typeface="Wingdings" pitchFamily="2" charset="2"/>
              <a:buAutoNum type="arabicPeriod"/>
              <a:defRPr/>
            </a:pPr>
            <a:r>
              <a:rPr lang="tr-TR" sz="2000" b="1" dirty="0" smtClean="0">
                <a:solidFill>
                  <a:schemeClr val="tx2">
                    <a:lumMod val="50000"/>
                  </a:schemeClr>
                </a:solidFill>
                <a:latin typeface="Agency FB" pitchFamily="34" charset="0"/>
              </a:rPr>
              <a:t>HAYAT AMAÇLARI LİSTESİ</a:t>
            </a:r>
          </a:p>
          <a:p>
            <a:pPr marL="990600" lvl="1" indent="-533400">
              <a:lnSpc>
                <a:spcPct val="80000"/>
              </a:lnSpc>
              <a:defRPr/>
            </a:pPr>
            <a:r>
              <a:rPr lang="tr-TR" sz="2000" b="1" dirty="0" smtClean="0">
                <a:solidFill>
                  <a:schemeClr val="tx1"/>
                </a:solidFill>
                <a:latin typeface="Agency FB" pitchFamily="34" charset="0"/>
              </a:rPr>
              <a:t>Bilgisayar mühendisi olmak</a:t>
            </a:r>
          </a:p>
          <a:p>
            <a:pPr marL="990600" lvl="1" indent="-533400">
              <a:lnSpc>
                <a:spcPct val="80000"/>
              </a:lnSpc>
              <a:defRPr/>
            </a:pPr>
            <a:r>
              <a:rPr lang="tr-TR" sz="2000" b="1" dirty="0" smtClean="0">
                <a:solidFill>
                  <a:schemeClr val="tx1"/>
                </a:solidFill>
                <a:latin typeface="Agency FB" pitchFamily="34" charset="0"/>
              </a:rPr>
              <a:t>İngilizceyi iyi derecede bilmek</a:t>
            </a:r>
          </a:p>
          <a:p>
            <a:pPr marL="990600" lvl="1" indent="-533400">
              <a:lnSpc>
                <a:spcPct val="80000"/>
              </a:lnSpc>
              <a:defRPr/>
            </a:pPr>
            <a:r>
              <a:rPr lang="tr-TR" sz="2000" b="1" dirty="0" smtClean="0">
                <a:solidFill>
                  <a:schemeClr val="tx1"/>
                </a:solidFill>
                <a:latin typeface="Agency FB" pitchFamily="34" charset="0"/>
              </a:rPr>
              <a:t>Görüşlerime uyan partiden milletvekili seçilmek</a:t>
            </a:r>
          </a:p>
          <a:p>
            <a:pPr marL="990600" lvl="1" indent="-533400">
              <a:lnSpc>
                <a:spcPct val="80000"/>
              </a:lnSpc>
              <a:defRPr/>
            </a:pPr>
            <a:r>
              <a:rPr lang="tr-TR" sz="2000" b="1" dirty="0" smtClean="0">
                <a:solidFill>
                  <a:schemeClr val="tx1"/>
                </a:solidFill>
                <a:latin typeface="Agency FB" pitchFamily="34" charset="0"/>
              </a:rPr>
              <a:t>Basketbolda birinci lig takımında </a:t>
            </a:r>
            <a:r>
              <a:rPr lang="tr-TR" sz="2000" b="1" dirty="0" smtClean="0">
                <a:solidFill>
                  <a:schemeClr val="tx1"/>
                </a:solidFill>
                <a:latin typeface="Agency FB" pitchFamily="34" charset="0"/>
              </a:rPr>
              <a:t>oynamak</a:t>
            </a:r>
          </a:p>
          <a:p>
            <a:pPr marL="990600" lvl="1" indent="-533400">
              <a:lnSpc>
                <a:spcPct val="80000"/>
              </a:lnSpc>
              <a:buNone/>
              <a:defRPr/>
            </a:pPr>
            <a:endParaRPr lang="tr-TR" sz="2000" b="1" dirty="0" smtClean="0">
              <a:solidFill>
                <a:schemeClr val="tx1"/>
              </a:solidFill>
              <a:latin typeface="Agency FB" pitchFamily="34" charset="0"/>
            </a:endParaRPr>
          </a:p>
          <a:p>
            <a:pPr marL="609600" indent="-609600">
              <a:lnSpc>
                <a:spcPct val="80000"/>
              </a:lnSpc>
              <a:buFont typeface="Wingdings" pitchFamily="2" charset="2"/>
              <a:buAutoNum type="arabicPeriod"/>
              <a:defRPr/>
            </a:pPr>
            <a:r>
              <a:rPr lang="tr-TR" sz="2000" b="1" dirty="0" smtClean="0">
                <a:solidFill>
                  <a:schemeClr val="tx2">
                    <a:lumMod val="50000"/>
                  </a:schemeClr>
                </a:solidFill>
                <a:latin typeface="Agency FB" pitchFamily="34" charset="0"/>
              </a:rPr>
              <a:t>1-2</a:t>
            </a:r>
            <a:r>
              <a:rPr lang="tr-TR" sz="2000" b="1" dirty="0" smtClean="0">
                <a:solidFill>
                  <a:schemeClr val="tx2">
                    <a:lumMod val="50000"/>
                  </a:schemeClr>
                </a:solidFill>
                <a:latin typeface="Agency FB" pitchFamily="34" charset="0"/>
              </a:rPr>
              <a:t> </a:t>
            </a:r>
            <a:r>
              <a:rPr lang="tr-TR" sz="2000" b="1" dirty="0" smtClean="0">
                <a:solidFill>
                  <a:schemeClr val="tx2">
                    <a:lumMod val="50000"/>
                  </a:schemeClr>
                </a:solidFill>
                <a:latin typeface="Agency FB" pitchFamily="34" charset="0"/>
              </a:rPr>
              <a:t>YILLIK AMAÇLAR LİSTESİ</a:t>
            </a:r>
          </a:p>
          <a:p>
            <a:pPr marL="990600" lvl="1" indent="-533400">
              <a:lnSpc>
                <a:spcPct val="80000"/>
              </a:lnSpc>
              <a:defRPr/>
            </a:pPr>
            <a:r>
              <a:rPr lang="tr-TR" sz="2000" b="1" dirty="0" smtClean="0">
                <a:solidFill>
                  <a:schemeClr val="tx1"/>
                </a:solidFill>
                <a:latin typeface="Agency FB" pitchFamily="34" charset="0"/>
              </a:rPr>
              <a:t>Bilgisayar mühendisliği bölümünü kazanmak</a:t>
            </a:r>
          </a:p>
          <a:p>
            <a:pPr marL="990600" lvl="1" indent="-533400">
              <a:lnSpc>
                <a:spcPct val="80000"/>
              </a:lnSpc>
              <a:defRPr/>
            </a:pPr>
            <a:r>
              <a:rPr lang="tr-TR" sz="2000" b="1" dirty="0" smtClean="0">
                <a:solidFill>
                  <a:schemeClr val="tx1"/>
                </a:solidFill>
                <a:latin typeface="Agency FB" pitchFamily="34" charset="0"/>
              </a:rPr>
              <a:t>İngilizceden 6. kuru tamamlamak</a:t>
            </a:r>
          </a:p>
          <a:p>
            <a:pPr marL="990600" lvl="1" indent="-533400">
              <a:lnSpc>
                <a:spcPct val="80000"/>
              </a:lnSpc>
              <a:defRPr/>
            </a:pPr>
            <a:r>
              <a:rPr lang="tr-TR" sz="2000" b="1" dirty="0" smtClean="0">
                <a:solidFill>
                  <a:schemeClr val="tx1"/>
                </a:solidFill>
                <a:latin typeface="Agency FB" pitchFamily="34" charset="0"/>
              </a:rPr>
              <a:t>Lise diploması almak</a:t>
            </a:r>
          </a:p>
          <a:p>
            <a:pPr marL="990600" lvl="1" indent="-533400">
              <a:lnSpc>
                <a:spcPct val="80000"/>
              </a:lnSpc>
              <a:defRPr/>
            </a:pPr>
            <a:r>
              <a:rPr lang="tr-TR" sz="2000" b="1" dirty="0" smtClean="0">
                <a:solidFill>
                  <a:schemeClr val="tx1"/>
                </a:solidFill>
                <a:latin typeface="Agency FB" pitchFamily="34" charset="0"/>
              </a:rPr>
              <a:t>Basketbol takımına seçilecekler arasında </a:t>
            </a:r>
            <a:r>
              <a:rPr lang="tr-TR" sz="2000" b="1" dirty="0" smtClean="0">
                <a:solidFill>
                  <a:schemeClr val="tx1"/>
                </a:solidFill>
                <a:latin typeface="Agency FB" pitchFamily="34" charset="0"/>
              </a:rPr>
              <a:t>bulunmak</a:t>
            </a:r>
          </a:p>
          <a:p>
            <a:pPr marL="990600" lvl="1" indent="-533400">
              <a:lnSpc>
                <a:spcPct val="80000"/>
              </a:lnSpc>
              <a:buNone/>
              <a:defRPr/>
            </a:pPr>
            <a:endParaRPr lang="tr-TR" sz="2000" b="1" dirty="0" smtClean="0">
              <a:solidFill>
                <a:schemeClr val="tx1"/>
              </a:solidFill>
              <a:latin typeface="Agency FB" pitchFamily="34" charset="0"/>
            </a:endParaRPr>
          </a:p>
          <a:p>
            <a:pPr marL="609600" indent="-609600">
              <a:lnSpc>
                <a:spcPct val="80000"/>
              </a:lnSpc>
              <a:buFont typeface="Wingdings" pitchFamily="2" charset="2"/>
              <a:buAutoNum type="arabicPeriod"/>
              <a:defRPr/>
            </a:pPr>
            <a:r>
              <a:rPr lang="tr-TR" sz="2000" b="1" dirty="0" smtClean="0">
                <a:latin typeface="Agency FB" pitchFamily="34" charset="0"/>
              </a:rPr>
              <a:t>1</a:t>
            </a:r>
            <a:r>
              <a:rPr lang="tr-TR" sz="2000" b="1" dirty="0" smtClean="0">
                <a:latin typeface="Agency FB" pitchFamily="34" charset="0"/>
              </a:rPr>
              <a:t> </a:t>
            </a:r>
            <a:r>
              <a:rPr lang="tr-TR" sz="2000" b="1" dirty="0" smtClean="0">
                <a:solidFill>
                  <a:schemeClr val="tx2">
                    <a:lumMod val="50000"/>
                  </a:schemeClr>
                </a:solidFill>
                <a:latin typeface="Agency FB" pitchFamily="34" charset="0"/>
              </a:rPr>
              <a:t>AYLIK AMAÇLAR LİSTESİ</a:t>
            </a:r>
          </a:p>
          <a:p>
            <a:pPr marL="990600" lvl="1" indent="-533400">
              <a:lnSpc>
                <a:spcPct val="80000"/>
              </a:lnSpc>
              <a:defRPr/>
            </a:pPr>
            <a:r>
              <a:rPr lang="tr-TR" sz="2000" b="1" dirty="0" smtClean="0">
                <a:solidFill>
                  <a:schemeClr val="tx1"/>
                </a:solidFill>
                <a:latin typeface="Agency FB" pitchFamily="34" charset="0"/>
              </a:rPr>
              <a:t>Fizik sınavında geçer not almak</a:t>
            </a:r>
          </a:p>
          <a:p>
            <a:pPr marL="990600" lvl="1" indent="-533400">
              <a:lnSpc>
                <a:spcPct val="80000"/>
              </a:lnSpc>
              <a:defRPr/>
            </a:pPr>
            <a:r>
              <a:rPr lang="tr-TR" sz="2000" b="1" dirty="0" smtClean="0">
                <a:solidFill>
                  <a:schemeClr val="tx1"/>
                </a:solidFill>
                <a:latin typeface="Agency FB" pitchFamily="34" charset="0"/>
              </a:rPr>
              <a:t>Kimya sözlüsünde başarılı olmak</a:t>
            </a:r>
          </a:p>
          <a:p>
            <a:pPr marL="990600" lvl="1" indent="-533400">
              <a:lnSpc>
                <a:spcPct val="80000"/>
              </a:lnSpc>
              <a:defRPr/>
            </a:pPr>
            <a:r>
              <a:rPr lang="tr-TR" sz="2000" b="1" dirty="0" smtClean="0">
                <a:solidFill>
                  <a:schemeClr val="tx1"/>
                </a:solidFill>
                <a:latin typeface="Agency FB" pitchFamily="34" charset="0"/>
              </a:rPr>
              <a:t>Hafta sonunda okul grubuyla pikniğe gitmek</a:t>
            </a:r>
          </a:p>
          <a:p>
            <a:pPr marL="990600" lvl="1" indent="-533400">
              <a:lnSpc>
                <a:spcPct val="80000"/>
              </a:lnSpc>
              <a:defRPr/>
            </a:pPr>
            <a:r>
              <a:rPr lang="tr-TR" sz="2000" b="1" dirty="0" smtClean="0">
                <a:solidFill>
                  <a:schemeClr val="tx1"/>
                </a:solidFill>
                <a:latin typeface="Agency FB" pitchFamily="34" charset="0"/>
              </a:rPr>
              <a:t>Arkadaşımın doğum günü partisinin hazırlıklarında ona yardımcı olmak</a:t>
            </a:r>
          </a:p>
          <a:p>
            <a:pPr marL="609600" indent="-609600">
              <a:lnSpc>
                <a:spcPct val="80000"/>
              </a:lnSpc>
              <a:buFont typeface="Wingdings" pitchFamily="2" charset="2"/>
              <a:buAutoNum type="arabicPeriod"/>
              <a:defRPr/>
            </a:pPr>
            <a:endParaRPr lang="tr-TR" sz="2000" b="1" dirty="0" smtClean="0">
              <a:latin typeface="Agency FB" pitchFamily="34" charset="0"/>
            </a:endParaRPr>
          </a:p>
          <a:p>
            <a:endParaRPr lang="tr-TR" sz="2000" b="1" dirty="0">
              <a:latin typeface="Agency FB"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2" y="0"/>
            <a:ext cx="8229600" cy="1268413"/>
          </a:xfrm>
        </p:spPr>
        <p:txBody>
          <a:bodyPr wrap="square" numCol="1" anchorCtr="0" compatLnSpc="1">
            <a:prstTxWarp prst="textNoShape">
              <a:avLst/>
            </a:prstTxWarp>
            <a:normAutofit/>
          </a:bodyPr>
          <a:lstStyle/>
          <a:p>
            <a:pPr algn="ctr" eaLnBrk="1" hangingPunct="1"/>
            <a:r>
              <a:rPr lang="tr-TR" altLang="tr-TR" sz="3600" b="0" dirty="0" smtClean="0">
                <a:solidFill>
                  <a:schemeClr val="tx2">
                    <a:lumMod val="50000"/>
                  </a:schemeClr>
                </a:solidFill>
                <a:effectLst/>
                <a:latin typeface="Snap ITC" pitchFamily="82" charset="0"/>
              </a:rPr>
              <a:t>GERÇEKÇİ HEDEFLER</a:t>
            </a:r>
          </a:p>
        </p:txBody>
      </p:sp>
      <p:sp>
        <p:nvSpPr>
          <p:cNvPr id="38915" name="Rectangle 3"/>
          <p:cNvSpPr>
            <a:spLocks noGrp="1" noChangeArrowheads="1"/>
          </p:cNvSpPr>
          <p:nvPr>
            <p:ph idx="1"/>
          </p:nvPr>
        </p:nvSpPr>
        <p:spPr>
          <a:xfrm>
            <a:off x="-142908" y="1649433"/>
            <a:ext cx="8229600" cy="4708525"/>
          </a:xfrm>
        </p:spPr>
        <p:txBody>
          <a:bodyPr rtlCol="0">
            <a:normAutofit/>
          </a:bodyPr>
          <a:lstStyle/>
          <a:p>
            <a:pPr indent="-274320" algn="ctr" eaLnBrk="1" fontAlgn="auto" hangingPunct="1">
              <a:spcAft>
                <a:spcPts val="0"/>
              </a:spcAft>
              <a:buNone/>
              <a:defRPr/>
            </a:pPr>
            <a:r>
              <a:rPr lang="tr-TR" altLang="tr-TR" sz="2300" b="1" dirty="0" smtClean="0">
                <a:latin typeface="Agency FB" pitchFamily="34" charset="0"/>
              </a:rPr>
              <a:t>	ÖRN </a:t>
            </a:r>
            <a:r>
              <a:rPr lang="tr-TR" altLang="tr-TR" sz="2300" b="1" dirty="0" smtClean="0">
                <a:latin typeface="Agency FB" pitchFamily="34" charset="0"/>
              </a:rPr>
              <a:t>, ÖĞRENCİ HUKUK FAKÜLTESİNİ İSTİYOR AMA DERS BAŞARISI BU HEDEFİNE ULAŞMASI YÖNÜNDE DEĞİL. ZAMANLA HEDEFİNİN HUKUK FAKÜLTESİ OLDUĞUNU ÇEVRESİNE BELİRTİYOR. AMA ÇALIŞMA STRATEJİSİNİ HUKUK FAKÜLTESİNE GÖRE AYARLAMAMIŞSA SONUÇLAR AÇIKLANDIĞINDA BÜYÜK BİR HÜSRAN YAŞIYOR.</a:t>
            </a:r>
          </a:p>
          <a:p>
            <a:pPr indent="-274320" algn="ctr" eaLnBrk="1" fontAlgn="auto" hangingPunct="1">
              <a:spcAft>
                <a:spcPts val="0"/>
              </a:spcAft>
              <a:buNone/>
              <a:defRPr/>
            </a:pPr>
            <a:r>
              <a:rPr lang="tr-TR" altLang="tr-TR" sz="2300" b="1" dirty="0" smtClean="0">
                <a:latin typeface="Agency FB" pitchFamily="34" charset="0"/>
              </a:rPr>
              <a:t>	AMA </a:t>
            </a:r>
            <a:r>
              <a:rPr lang="tr-TR" altLang="tr-TR" sz="2300" b="1" dirty="0" smtClean="0">
                <a:latin typeface="Agency FB" pitchFamily="34" charset="0"/>
              </a:rPr>
              <a:t>HUKUK FAKÜLTESİ HEDEFİNE GÖRE ÇALIŞAN ÖĞRENCİ , BU YÖNDE DOĞRU BİR STRATEJİ İZLEMİŞSE HEDEFİNE ULAŞMA İHTİMALİ YÜKSEKTİR. </a:t>
            </a:r>
            <a:endParaRPr lang="tr-TR" altLang="tr-TR" sz="2300" dirty="0">
              <a:latin typeface="Agency FB" pitchFamily="34" charset="0"/>
            </a:endParaRPr>
          </a:p>
        </p:txBody>
      </p:sp>
      <p:pic>
        <p:nvPicPr>
          <p:cNvPr id="8196" name="Picture 2" descr="C:\Users\ASUS\Desktop\imagesCAMZBX74.jpg"/>
          <p:cNvPicPr>
            <a:picLocks noChangeAspect="1" noChangeArrowheads="1"/>
          </p:cNvPicPr>
          <p:nvPr/>
        </p:nvPicPr>
        <p:blipFill>
          <a:blip r:embed="rId2"/>
          <a:srcRect/>
          <a:stretch>
            <a:fillRect/>
          </a:stretch>
        </p:blipFill>
        <p:spPr bwMode="auto">
          <a:xfrm>
            <a:off x="2195513" y="4714884"/>
            <a:ext cx="3590933" cy="20002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42908" y="0"/>
            <a:ext cx="8229600" cy="1557338"/>
          </a:xfrm>
        </p:spPr>
        <p:txBody>
          <a:bodyPr wrap="square" numCol="1" anchorCtr="0" compatLnSpc="1">
            <a:prstTxWarp prst="textNoShape">
              <a:avLst/>
            </a:prstTxWarp>
            <a:normAutofit/>
          </a:bodyPr>
          <a:lstStyle/>
          <a:p>
            <a:pPr algn="ctr" eaLnBrk="1" hangingPunct="1"/>
            <a:r>
              <a:rPr lang="tr-TR" altLang="tr-TR" sz="3600" b="0" dirty="0" smtClean="0">
                <a:solidFill>
                  <a:schemeClr val="tx2">
                    <a:lumMod val="50000"/>
                  </a:schemeClr>
                </a:solidFill>
                <a:effectLst/>
                <a:latin typeface="Snap ITC" pitchFamily="82" charset="0"/>
              </a:rPr>
              <a:t> SINAV SİSTEMİNİ BİLMEK</a:t>
            </a:r>
          </a:p>
        </p:txBody>
      </p:sp>
      <p:sp>
        <p:nvSpPr>
          <p:cNvPr id="38915" name="Rectangle 3"/>
          <p:cNvSpPr>
            <a:spLocks noGrp="1" noChangeArrowheads="1"/>
          </p:cNvSpPr>
          <p:nvPr>
            <p:ph idx="1"/>
          </p:nvPr>
        </p:nvSpPr>
        <p:spPr>
          <a:xfrm>
            <a:off x="-71470" y="2006623"/>
            <a:ext cx="8229600" cy="4708525"/>
          </a:xfrm>
        </p:spPr>
        <p:txBody>
          <a:bodyPr rtlCol="0">
            <a:normAutofit/>
          </a:bodyPr>
          <a:lstStyle/>
          <a:p>
            <a:pPr indent="-274320" algn="ctr" eaLnBrk="1" fontAlgn="auto" hangingPunct="1">
              <a:spcAft>
                <a:spcPts val="0"/>
              </a:spcAft>
              <a:buNone/>
              <a:defRPr/>
            </a:pPr>
            <a:r>
              <a:rPr lang="tr-TR" altLang="tr-TR" sz="2300" b="1" dirty="0" smtClean="0">
                <a:latin typeface="Agency FB" pitchFamily="34" charset="0"/>
              </a:rPr>
              <a:t>	SINAV </a:t>
            </a:r>
            <a:r>
              <a:rPr lang="tr-TR" altLang="tr-TR" sz="2300" b="1" dirty="0" smtClean="0">
                <a:latin typeface="Agency FB" pitchFamily="34" charset="0"/>
              </a:rPr>
              <a:t>SİSTEMİNİ BİLEN BİR ÖĞRENCİ HEDEF KOYARKEN BİLİNÇLİ BİR ŞEKİLDE HEDEF KOYAR VE BU HEDEFE NASIL ULAŞACAĞINI BİLİR.</a:t>
            </a:r>
          </a:p>
          <a:p>
            <a:pPr indent="-274320" algn="ctr" eaLnBrk="1" fontAlgn="auto" hangingPunct="1">
              <a:spcAft>
                <a:spcPts val="0"/>
              </a:spcAft>
              <a:buNone/>
              <a:defRPr/>
            </a:pPr>
            <a:r>
              <a:rPr lang="tr-TR" altLang="tr-TR" sz="2300" b="1" dirty="0" smtClean="0">
                <a:latin typeface="Agency FB" pitchFamily="34" charset="0"/>
              </a:rPr>
              <a:t>	HEDEFİNDEKİ </a:t>
            </a:r>
            <a:r>
              <a:rPr lang="tr-TR" altLang="tr-TR" sz="2300" b="1" dirty="0" smtClean="0">
                <a:latin typeface="Agency FB" pitchFamily="34" charset="0"/>
              </a:rPr>
              <a:t>BÖLÜM HANGİ PUAN DİLİMİNDE? </a:t>
            </a:r>
          </a:p>
          <a:p>
            <a:pPr indent="-274320" algn="ctr" eaLnBrk="1" fontAlgn="auto" hangingPunct="1">
              <a:spcAft>
                <a:spcPts val="0"/>
              </a:spcAft>
              <a:buNone/>
              <a:defRPr/>
            </a:pPr>
            <a:r>
              <a:rPr lang="tr-TR" altLang="tr-TR" sz="2300" b="1" dirty="0" smtClean="0">
                <a:latin typeface="Agency FB" pitchFamily="34" charset="0"/>
              </a:rPr>
              <a:t>	O </a:t>
            </a:r>
            <a:r>
              <a:rPr lang="tr-TR" altLang="tr-TR" sz="2300" b="1" dirty="0" smtClean="0">
                <a:latin typeface="Agency FB" pitchFamily="34" charset="0"/>
              </a:rPr>
              <a:t>PUAN DİLİMİNDE HANGİ DERSLERİN AĞIRLIĞI DAHA FAZLA?</a:t>
            </a:r>
          </a:p>
          <a:p>
            <a:pPr indent="-274320" algn="ctr" eaLnBrk="1" fontAlgn="auto" hangingPunct="1">
              <a:spcAft>
                <a:spcPts val="0"/>
              </a:spcAft>
              <a:buNone/>
              <a:defRPr/>
            </a:pPr>
            <a:r>
              <a:rPr lang="tr-TR" altLang="tr-TR" sz="2300" b="1" dirty="0" smtClean="0">
                <a:latin typeface="Agency FB" pitchFamily="34" charset="0"/>
              </a:rPr>
              <a:t>	SINAV </a:t>
            </a:r>
            <a:r>
              <a:rPr lang="tr-TR" altLang="tr-TR" sz="2300" b="1" dirty="0" smtClean="0">
                <a:latin typeface="Agency FB" pitchFamily="34" charset="0"/>
              </a:rPr>
              <a:t>SİSTEMİNİ BİLEN BİR ÖĞRENCİ BUNLARI BİLİR VE ÇALIŞMA STRATEJİSİNİ AYARLARKEN BU ETMENLERİ GÖZ ÖNÜNDE BULUNDURUR.</a:t>
            </a:r>
            <a:endParaRPr lang="tr-TR" altLang="tr-TR" sz="2300" dirty="0">
              <a:latin typeface="Agency FB" pitchFamily="34" charset="0"/>
            </a:endParaRPr>
          </a:p>
        </p:txBody>
      </p:sp>
      <p:pic>
        <p:nvPicPr>
          <p:cNvPr id="9220" name="Picture 2" descr="C:\Users\ASUS\Desktop\untitled.png"/>
          <p:cNvPicPr>
            <a:picLocks noChangeAspect="1" noChangeArrowheads="1"/>
          </p:cNvPicPr>
          <p:nvPr/>
        </p:nvPicPr>
        <p:blipFill>
          <a:blip r:embed="rId2"/>
          <a:srcRect/>
          <a:stretch>
            <a:fillRect/>
          </a:stretch>
        </p:blipFill>
        <p:spPr bwMode="auto">
          <a:xfrm>
            <a:off x="2857488" y="4643446"/>
            <a:ext cx="2800350" cy="202722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1470" y="0"/>
            <a:ext cx="8229600" cy="1700213"/>
          </a:xfrm>
        </p:spPr>
        <p:txBody>
          <a:bodyPr wrap="square" numCol="1" anchorCtr="0" compatLnSpc="1">
            <a:prstTxWarp prst="textNoShape">
              <a:avLst/>
            </a:prstTxWarp>
            <a:normAutofit/>
          </a:bodyPr>
          <a:lstStyle/>
          <a:p>
            <a:pPr algn="ctr" eaLnBrk="1" hangingPunct="1"/>
            <a:r>
              <a:rPr lang="tr-TR" altLang="tr-TR" sz="3600" b="0" dirty="0" smtClean="0">
                <a:solidFill>
                  <a:schemeClr val="tx2">
                    <a:lumMod val="50000"/>
                  </a:schemeClr>
                </a:solidFill>
                <a:latin typeface="Snap ITC" pitchFamily="82" charset="0"/>
              </a:rPr>
              <a:t>HEDEFLEDİĞİNİZ MESLEĞİ ARAŞTIRIN</a:t>
            </a:r>
          </a:p>
        </p:txBody>
      </p:sp>
      <p:sp>
        <p:nvSpPr>
          <p:cNvPr id="38915" name="Rectangle 3"/>
          <p:cNvSpPr>
            <a:spLocks noGrp="1" noChangeArrowheads="1"/>
          </p:cNvSpPr>
          <p:nvPr>
            <p:ph idx="1"/>
          </p:nvPr>
        </p:nvSpPr>
        <p:spPr>
          <a:xfrm>
            <a:off x="-142908" y="2149499"/>
            <a:ext cx="8229600" cy="4708525"/>
          </a:xfrm>
        </p:spPr>
        <p:txBody>
          <a:bodyPr rtlCol="0">
            <a:normAutofit/>
          </a:bodyPr>
          <a:lstStyle/>
          <a:p>
            <a:pPr indent="-274320" algn="ctr" eaLnBrk="1" fontAlgn="auto" hangingPunct="1">
              <a:spcAft>
                <a:spcPts val="0"/>
              </a:spcAft>
              <a:buNone/>
              <a:defRPr/>
            </a:pPr>
            <a:r>
              <a:rPr lang="tr-TR" altLang="tr-TR" sz="2300" b="1" dirty="0" smtClean="0">
                <a:latin typeface="Agency FB" pitchFamily="34" charset="0"/>
              </a:rPr>
              <a:t>	GÜNÜMÜZDE </a:t>
            </a:r>
            <a:r>
              <a:rPr lang="tr-TR" altLang="tr-TR" sz="2300" b="1" dirty="0" smtClean="0">
                <a:latin typeface="Agency FB" pitchFamily="34" charset="0"/>
              </a:rPr>
              <a:t>ARTIK BİR MESLEĞİN ÖZELLİKLERİNİ , OLUMLU VE OLUMSUZ YÖNLERİNİ ÖĞRENMEK ÇOK KOLAYDIR.</a:t>
            </a:r>
          </a:p>
          <a:p>
            <a:pPr indent="-274320" algn="ctr" eaLnBrk="1" fontAlgn="auto" hangingPunct="1">
              <a:spcAft>
                <a:spcPts val="0"/>
              </a:spcAft>
              <a:buNone/>
              <a:defRPr/>
            </a:pPr>
            <a:r>
              <a:rPr lang="tr-TR" altLang="tr-TR" sz="2300" b="1" dirty="0" smtClean="0">
                <a:latin typeface="Agency FB" pitchFamily="34" charset="0"/>
              </a:rPr>
              <a:t>	ÖĞRENCİ </a:t>
            </a:r>
            <a:r>
              <a:rPr lang="tr-TR" altLang="tr-TR" sz="2300" b="1" dirty="0" smtClean="0">
                <a:latin typeface="Agency FB" pitchFamily="34" charset="0"/>
              </a:rPr>
              <a:t>HEDEFLEDİĞİ MESLEĞİ , MÜMKÜNSE O MESLEĞİ YAPAN KİŞİLERLE GÖRÜŞEREK MESLEĞİN UYGULAMADAKİ ÖZELLİKLERİNİ ÖĞRENMELİDİR. </a:t>
            </a:r>
          </a:p>
          <a:p>
            <a:pPr indent="-274320" algn="ctr" eaLnBrk="1" fontAlgn="auto" hangingPunct="1">
              <a:spcAft>
                <a:spcPts val="0"/>
              </a:spcAft>
              <a:buNone/>
              <a:defRPr/>
            </a:pPr>
            <a:r>
              <a:rPr lang="tr-TR" altLang="tr-TR" sz="2300" b="1" dirty="0" smtClean="0">
                <a:latin typeface="Agency FB" pitchFamily="34" charset="0"/>
              </a:rPr>
              <a:t>	MESLEĞİN </a:t>
            </a:r>
            <a:r>
              <a:rPr lang="tr-TR" altLang="tr-TR" sz="2300" b="1" dirty="0" smtClean="0">
                <a:latin typeface="Agency FB" pitchFamily="34" charset="0"/>
              </a:rPr>
              <a:t>ŞARTLARI , ÖZELLİKLERİ BİZİM DÜŞÜNDÜĞÜMÜZ GİBİ Mİ?</a:t>
            </a:r>
          </a:p>
          <a:p>
            <a:pPr indent="-274320" algn="ctr" eaLnBrk="1" fontAlgn="auto" hangingPunct="1">
              <a:spcAft>
                <a:spcPts val="0"/>
              </a:spcAft>
              <a:buNone/>
              <a:defRPr/>
            </a:pPr>
            <a:r>
              <a:rPr lang="tr-TR" altLang="tr-TR" sz="2300" b="1" dirty="0" smtClean="0">
                <a:latin typeface="Agency FB" pitchFamily="34" charset="0"/>
              </a:rPr>
              <a:t>	MESLEĞİN </a:t>
            </a:r>
            <a:r>
              <a:rPr lang="tr-TR" altLang="tr-TR" sz="2300" b="1" dirty="0" smtClean="0">
                <a:latin typeface="Agency FB" pitchFamily="34" charset="0"/>
              </a:rPr>
              <a:t>OLUMSUZ YÖNLERİ VARSA BU YÖNLER İLERİDE MESLEĞE YÖNELİK MOTİVASYONUMUN KAYBOLMASINA YOL AÇAR MI?</a:t>
            </a:r>
            <a:endParaRPr lang="tr-TR" altLang="tr-TR" sz="2300" dirty="0">
              <a:latin typeface="Agency FB" pitchFamily="34" charset="0"/>
            </a:endParaRPr>
          </a:p>
        </p:txBody>
      </p:sp>
      <p:pic>
        <p:nvPicPr>
          <p:cNvPr id="10244" name="Picture 2" descr="C:\Users\ASUS\Desktop\images.jpg"/>
          <p:cNvPicPr>
            <a:picLocks noChangeAspect="1" noChangeArrowheads="1"/>
          </p:cNvPicPr>
          <p:nvPr/>
        </p:nvPicPr>
        <p:blipFill>
          <a:blip r:embed="rId2"/>
          <a:srcRect/>
          <a:stretch>
            <a:fillRect/>
          </a:stretch>
        </p:blipFill>
        <p:spPr bwMode="auto">
          <a:xfrm>
            <a:off x="3000364" y="5207019"/>
            <a:ext cx="2390775" cy="143669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214430"/>
            <a:ext cx="7239000" cy="1143000"/>
          </a:xfrm>
        </p:spPr>
        <p:txBody>
          <a:bodyPr>
            <a:normAutofit/>
          </a:bodyPr>
          <a:lstStyle/>
          <a:p>
            <a:pPr algn="ctr"/>
            <a:r>
              <a:rPr lang="tr-TR" sz="3600" b="0" dirty="0" smtClean="0">
                <a:solidFill>
                  <a:schemeClr val="tx2">
                    <a:lumMod val="50000"/>
                  </a:schemeClr>
                </a:solidFill>
                <a:latin typeface="Snap ITC" pitchFamily="82" charset="0"/>
                <a:cs typeface="Times New Roman" charset="0"/>
              </a:rPr>
              <a:t>HAYATTA GAYENİZ NEDİR ?</a:t>
            </a:r>
            <a:r>
              <a:rPr lang="tr-TR" sz="3600" dirty="0" smtClean="0">
                <a:solidFill>
                  <a:schemeClr val="tx2">
                    <a:lumMod val="50000"/>
                  </a:schemeClr>
                </a:solidFill>
                <a:latin typeface="Snap ITC" pitchFamily="82" charset="0"/>
              </a:rPr>
              <a:t> </a:t>
            </a:r>
            <a:endParaRPr lang="tr-TR" sz="360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457200" y="2940398"/>
            <a:ext cx="7239000" cy="4846320"/>
          </a:xfrm>
        </p:spPr>
        <p:txBody>
          <a:bodyPr/>
          <a:lstStyle/>
          <a:p>
            <a:pPr algn="ctr">
              <a:buNone/>
            </a:pPr>
            <a:r>
              <a:rPr lang="tr-TR" sz="2800" b="1" dirty="0" smtClean="0">
                <a:latin typeface="Agency FB" pitchFamily="34" charset="0"/>
                <a:cs typeface="Times New Roman" charset="0"/>
              </a:rPr>
              <a:t>	UMUTSUZLUĞUN </a:t>
            </a:r>
            <a:r>
              <a:rPr lang="tr-TR" sz="2800" b="1" dirty="0" smtClean="0">
                <a:latin typeface="Agency FB" pitchFamily="34" charset="0"/>
                <a:cs typeface="Times New Roman" charset="0"/>
              </a:rPr>
              <a:t>, BEZGİNLİĞİN , YILGINLIĞIN EN ÖNEMLİ SEBEBİ HAYATA BİR MANA VEREMEME VE HİÇBİR İDEAL TAŞIMAMADIR.</a:t>
            </a:r>
            <a:endParaRPr lang="tr-TR" sz="2800" b="1" dirty="0" smtClean="0">
              <a:latin typeface="Agency FB" pitchFamily="34" charset="0"/>
            </a:endParaRPr>
          </a:p>
          <a:p>
            <a:pPr algn="ctr"/>
            <a:endParaRPr lang="tr-TR" dirty="0">
              <a:latin typeface="Agency FB"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357166"/>
            <a:ext cx="7239000" cy="4846320"/>
          </a:xfrm>
        </p:spPr>
        <p:txBody>
          <a:bodyPr>
            <a:normAutofit/>
          </a:bodyPr>
          <a:lstStyle/>
          <a:p>
            <a:pPr algn="ctr">
              <a:buNone/>
              <a:defRPr/>
            </a:pPr>
            <a:endParaRPr lang="tr-TR" sz="3600" dirty="0" smtClean="0">
              <a:solidFill>
                <a:schemeClr val="tx2">
                  <a:lumMod val="50000"/>
                </a:schemeClr>
              </a:solidFill>
              <a:latin typeface="Snap ITC" pitchFamily="82" charset="0"/>
            </a:endParaRPr>
          </a:p>
          <a:p>
            <a:pPr>
              <a:buNone/>
              <a:defRPr/>
            </a:pPr>
            <a:endParaRPr lang="tr-TR" sz="3600" dirty="0" smtClean="0">
              <a:solidFill>
                <a:schemeClr val="tx2">
                  <a:lumMod val="50000"/>
                </a:schemeClr>
              </a:solidFill>
              <a:latin typeface="Snap ITC" pitchFamily="82" charset="0"/>
            </a:endParaRPr>
          </a:p>
          <a:p>
            <a:pPr algn="ctr">
              <a:buNone/>
              <a:defRPr/>
            </a:pPr>
            <a:r>
              <a:rPr lang="tr-TR" sz="3600" b="1" dirty="0" smtClean="0">
                <a:solidFill>
                  <a:schemeClr val="tx2">
                    <a:lumMod val="50000"/>
                  </a:schemeClr>
                </a:solidFill>
                <a:latin typeface="Snap ITC" pitchFamily="82" charset="0"/>
                <a:ea typeface="Arial Unicode MS" pitchFamily="34" charset="-128"/>
                <a:cs typeface="Arial Unicode MS" pitchFamily="34" charset="-128"/>
              </a:rPr>
              <a:t>“ÇALIŞMA AZMİN AZALDIĞINDA HEDEFİNİ, ULAŞACAĞIN GÜZELLİKLERİ</a:t>
            </a:r>
            <a:r>
              <a:rPr lang="tr-TR" sz="3600" b="1" dirty="0" smtClean="0">
                <a:solidFill>
                  <a:schemeClr val="tx2">
                    <a:lumMod val="50000"/>
                  </a:schemeClr>
                </a:solidFill>
                <a:latin typeface="Snap ITC" pitchFamily="82" charset="0"/>
              </a:rPr>
              <a:t> </a:t>
            </a:r>
            <a:r>
              <a:rPr lang="tr-TR" sz="3600" b="1" dirty="0" smtClean="0">
                <a:solidFill>
                  <a:schemeClr val="tx2">
                    <a:lumMod val="50000"/>
                  </a:schemeClr>
                </a:solidFill>
                <a:latin typeface="Snap ITC" pitchFamily="82" charset="0"/>
                <a:ea typeface="Arial Unicode MS" pitchFamily="34" charset="-128"/>
                <a:cs typeface="Arial Unicode MS" pitchFamily="34" charset="-128"/>
              </a:rPr>
              <a:t>DÜŞÜN VE HAYAL </a:t>
            </a:r>
            <a:r>
              <a:rPr lang="tr-TR" sz="3600" b="1" dirty="0" smtClean="0">
                <a:solidFill>
                  <a:schemeClr val="tx2">
                    <a:lumMod val="50000"/>
                  </a:schemeClr>
                </a:solidFill>
                <a:latin typeface="Snap ITC" pitchFamily="82" charset="0"/>
                <a:ea typeface="Arial Unicode MS" pitchFamily="34" charset="-128"/>
                <a:cs typeface="Arial Unicode MS" pitchFamily="34" charset="-128"/>
              </a:rPr>
              <a:t>ET.”</a:t>
            </a:r>
            <a:endParaRPr lang="tr-TR" sz="3600" b="1" dirty="0" smtClean="0">
              <a:solidFill>
                <a:schemeClr val="tx2">
                  <a:lumMod val="50000"/>
                </a:schemeClr>
              </a:solidFill>
              <a:latin typeface="Snap ITC" pitchFamily="82" charset="0"/>
              <a:ea typeface="Arial Unicode MS" pitchFamily="34" charset="-128"/>
              <a:cs typeface="Arial Unicode MS" pitchFamily="34" charset="-128"/>
            </a:endParaRPr>
          </a:p>
          <a:p>
            <a:endParaRPr lang="tr-TR" sz="3600" dirty="0">
              <a:solidFill>
                <a:schemeClr val="tx2">
                  <a:lumMod val="50000"/>
                </a:schemeClr>
              </a:solidFill>
              <a:latin typeface="Snap ITC" pitchFamily="82"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7239000" cy="4846320"/>
          </a:xfrm>
        </p:spPr>
        <p:txBody>
          <a:bodyPr>
            <a:normAutofit/>
          </a:bodyPr>
          <a:lstStyle/>
          <a:p>
            <a:pPr algn="ctr">
              <a:buNone/>
            </a:pPr>
            <a:r>
              <a:rPr kumimoji="1" lang="tr-TR" sz="2800" b="1"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	“</a:t>
            </a:r>
            <a:r>
              <a:rPr kumimoji="1" lang="tr-TR" sz="2800" b="1"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BAŞARIYA GİDEN YOL ÇOK ÇALIŞMAKTAN DEĞİL, SİSTEMLİ ÇALIŞMAKTAN </a:t>
            </a:r>
            <a:r>
              <a:rPr kumimoji="1" lang="tr-TR" sz="2800" b="1"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GEÇER.“</a:t>
            </a:r>
            <a:r>
              <a:rPr kumimoji="1" lang="tr-TR" sz="2800" b="1"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t/>
            </a:r>
            <a:br>
              <a:rPr kumimoji="1" lang="tr-TR" sz="2800" b="1" dirty="0" smtClean="0">
                <a:solidFill>
                  <a:schemeClr val="tx2">
                    <a:lumMod val="50000"/>
                  </a:schemeClr>
                </a:solidFill>
                <a:effectLst>
                  <a:outerShdw blurRad="38100" dist="38100" dir="2700000" algn="tl">
                    <a:srgbClr val="FFFFFF"/>
                  </a:outerShdw>
                </a:effectLst>
                <a:latin typeface="Snap ITC" pitchFamily="82" charset="0"/>
                <a:cs typeface="Times New Roman" charset="0"/>
              </a:rPr>
            </a:br>
            <a:r>
              <a:rPr kumimoji="1" lang="tr-TR" sz="2800" dirty="0" smtClean="0">
                <a:solidFill>
                  <a:schemeClr val="tx2">
                    <a:lumMod val="50000"/>
                  </a:schemeClr>
                </a:solidFill>
                <a:latin typeface="Snap ITC" pitchFamily="82" charset="0"/>
                <a:cs typeface="Times New Roman" charset="0"/>
              </a:rPr>
              <a:t/>
            </a:r>
            <a:br>
              <a:rPr kumimoji="1" lang="tr-TR" sz="2800" dirty="0" smtClean="0">
                <a:solidFill>
                  <a:schemeClr val="tx2">
                    <a:lumMod val="50000"/>
                  </a:schemeClr>
                </a:solidFill>
                <a:latin typeface="Snap ITC" pitchFamily="82" charset="0"/>
                <a:cs typeface="Times New Roman" charset="0"/>
              </a:rPr>
            </a:br>
            <a:endParaRPr kumimoji="1" lang="tr-TR" sz="2800" dirty="0" smtClean="0">
              <a:solidFill>
                <a:schemeClr val="tx2">
                  <a:lumMod val="50000"/>
                </a:schemeClr>
              </a:solidFill>
              <a:latin typeface="Snap ITC" pitchFamily="82" charset="0"/>
              <a:cs typeface="Times New Roman" charset="0"/>
            </a:endParaRPr>
          </a:p>
          <a:p>
            <a:pPr algn="ctr"/>
            <a:endParaRPr lang="tr-TR" sz="2800" dirty="0">
              <a:solidFill>
                <a:schemeClr val="tx2">
                  <a:lumMod val="50000"/>
                </a:schemeClr>
              </a:solidFill>
              <a:latin typeface="Snap ITC" pitchFamily="82" charset="0"/>
            </a:endParaRPr>
          </a:p>
        </p:txBody>
      </p:sp>
      <p:pic>
        <p:nvPicPr>
          <p:cNvPr id="4" name="Picture 3" descr="BS00559_"/>
          <p:cNvPicPr>
            <a:picLocks noChangeAspect="1" noChangeArrowheads="1"/>
          </p:cNvPicPr>
          <p:nvPr/>
        </p:nvPicPr>
        <p:blipFill>
          <a:blip r:embed="rId2"/>
          <a:srcRect/>
          <a:stretch>
            <a:fillRect/>
          </a:stretch>
        </p:blipFill>
        <p:spPr bwMode="auto">
          <a:xfrm>
            <a:off x="642910" y="3402032"/>
            <a:ext cx="6829452" cy="28844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dirty="0" smtClean="0">
                <a:solidFill>
                  <a:schemeClr val="tx2">
                    <a:lumMod val="50000"/>
                  </a:schemeClr>
                </a:solidFill>
                <a:latin typeface="Snap ITC" pitchFamily="82" charset="0"/>
              </a:rPr>
              <a:t>2- UYGULAMA</a:t>
            </a:r>
            <a:endParaRPr lang="tr-TR" sz="360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214282" y="2011704"/>
            <a:ext cx="7239000" cy="4846320"/>
          </a:xfrm>
        </p:spPr>
        <p:txBody>
          <a:bodyPr>
            <a:normAutofit/>
          </a:bodyPr>
          <a:lstStyle/>
          <a:p>
            <a:pPr lvl="1" algn="ctr">
              <a:buNone/>
            </a:pPr>
            <a:r>
              <a:rPr lang="tr-TR" sz="2800" b="1" dirty="0" smtClean="0">
                <a:solidFill>
                  <a:schemeClr val="tx1"/>
                </a:solidFill>
                <a:latin typeface="Agency FB" pitchFamily="34" charset="0"/>
              </a:rPr>
              <a:t>	Nasıl </a:t>
            </a:r>
            <a:r>
              <a:rPr lang="tr-TR" sz="2800" b="1" dirty="0" smtClean="0">
                <a:solidFill>
                  <a:schemeClr val="tx1"/>
                </a:solidFill>
                <a:latin typeface="Agency FB" pitchFamily="34" charset="0"/>
              </a:rPr>
              <a:t>yapılacağını bilememe durumudur. Okul rehber öğretmeni ve diğer branş öğretmenlerinden alınacak eğitsel danışmanlık desteği ile ikinci en kolay aşılabilir engelimizdir.</a:t>
            </a:r>
            <a:endParaRPr lang="tr-TR" sz="2800" b="1" dirty="0">
              <a:solidFill>
                <a:schemeClr val="tx1"/>
              </a:solidFill>
              <a:latin typeface="Agency FB"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dirty="0" smtClean="0">
                <a:solidFill>
                  <a:schemeClr val="tx2">
                    <a:lumMod val="50000"/>
                  </a:schemeClr>
                </a:solidFill>
                <a:latin typeface="Snap ITC" pitchFamily="82" charset="0"/>
              </a:rPr>
              <a:t>3- VİZYON</a:t>
            </a:r>
            <a:endParaRPr lang="tr-TR" sz="360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214282" y="2011704"/>
            <a:ext cx="7239000" cy="4846320"/>
          </a:xfrm>
        </p:spPr>
        <p:txBody>
          <a:bodyPr>
            <a:normAutofit/>
          </a:bodyPr>
          <a:lstStyle/>
          <a:p>
            <a:pPr lvl="1" algn="ctr">
              <a:buNone/>
            </a:pPr>
            <a:r>
              <a:rPr lang="tr-TR" sz="2800" b="1" dirty="0" smtClean="0">
                <a:solidFill>
                  <a:schemeClr val="tx1"/>
                </a:solidFill>
                <a:latin typeface="Agency FB" pitchFamily="34" charset="0"/>
              </a:rPr>
              <a:t>	Gelecekte </a:t>
            </a:r>
            <a:r>
              <a:rPr lang="tr-TR" sz="2800" b="1" dirty="0" smtClean="0">
                <a:solidFill>
                  <a:schemeClr val="tx1"/>
                </a:solidFill>
                <a:latin typeface="Agency FB" pitchFamily="34" charset="0"/>
              </a:rPr>
              <a:t>nerede, nasıl bir durumda olmak istediğini bilememe durumudur. Gelecekle ilgili planlar yapmama, hayal kurmama, en önemlisi de net bir hedefin olmamasıyla başarı önünde bir engel oluşturur</a:t>
            </a:r>
            <a:r>
              <a:rPr lang="tr-TR" sz="2800" b="1" dirty="0" smtClean="0">
                <a:solidFill>
                  <a:schemeClr val="tx1"/>
                </a:solidFill>
                <a:latin typeface="Agency FB" pitchFamily="34" charset="0"/>
              </a:rPr>
              <a:t>.</a:t>
            </a:r>
          </a:p>
          <a:p>
            <a:pPr lvl="1" algn="ctr">
              <a:buNone/>
            </a:pPr>
            <a:endParaRPr lang="tr-TR" sz="2800" b="1" dirty="0" smtClean="0">
              <a:solidFill>
                <a:schemeClr val="tx1"/>
              </a:solidFill>
              <a:latin typeface="Agency FB" pitchFamily="34" charset="0"/>
            </a:endParaRPr>
          </a:p>
          <a:p>
            <a:pPr lvl="1" algn="ctr">
              <a:buNone/>
            </a:pPr>
            <a:r>
              <a:rPr lang="tr-TR" sz="2800" b="1" dirty="0" smtClean="0">
                <a:solidFill>
                  <a:schemeClr val="tx1"/>
                </a:solidFill>
                <a:latin typeface="Agency FB" pitchFamily="34" charset="0"/>
              </a:rPr>
              <a:t>	Hedef </a:t>
            </a:r>
            <a:r>
              <a:rPr lang="tr-TR" sz="2800" b="1" dirty="0" smtClean="0">
                <a:solidFill>
                  <a:schemeClr val="tx1"/>
                </a:solidFill>
                <a:latin typeface="Agency FB" pitchFamily="34" charset="0"/>
              </a:rPr>
              <a:t>belirlemek engeli aşmak için atmamız gereken adımdır.</a:t>
            </a:r>
            <a:endParaRPr lang="tr-TR" sz="2800" b="1" dirty="0">
              <a:solidFill>
                <a:schemeClr val="tx1"/>
              </a:solidFill>
              <a:latin typeface="Agency FB"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dirty="0" smtClean="0">
                <a:solidFill>
                  <a:schemeClr val="tx2">
                    <a:lumMod val="50000"/>
                  </a:schemeClr>
                </a:solidFill>
                <a:latin typeface="Snap ITC" pitchFamily="82" charset="0"/>
              </a:rPr>
              <a:t>4- MOTİVASYON</a:t>
            </a:r>
            <a:endParaRPr lang="tr-TR" sz="360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214282" y="2011704"/>
            <a:ext cx="7239000" cy="4846320"/>
          </a:xfrm>
        </p:spPr>
        <p:txBody>
          <a:bodyPr>
            <a:normAutofit/>
          </a:bodyPr>
          <a:lstStyle/>
          <a:p>
            <a:pPr lvl="1" algn="ctr">
              <a:buNone/>
            </a:pPr>
            <a:r>
              <a:rPr lang="tr-TR" sz="2800" b="1" dirty="0" smtClean="0">
                <a:solidFill>
                  <a:schemeClr val="tx1"/>
                </a:solidFill>
                <a:latin typeface="Agency FB" pitchFamily="34" charset="0"/>
              </a:rPr>
              <a:t>	Bunun </a:t>
            </a:r>
            <a:r>
              <a:rPr lang="tr-TR" sz="2800" b="1" dirty="0" smtClean="0">
                <a:solidFill>
                  <a:schemeClr val="tx1"/>
                </a:solidFill>
                <a:latin typeface="Agency FB" pitchFamily="34" charset="0"/>
              </a:rPr>
              <a:t>da en büyük sebebi hedefsizlikten geçer. ‘GÖREMEDİĞİN HEDEFİ VURAMAZSIN</a:t>
            </a:r>
            <a:r>
              <a:rPr lang="tr-TR" sz="2800" b="1" dirty="0" smtClean="0">
                <a:solidFill>
                  <a:schemeClr val="tx1"/>
                </a:solidFill>
                <a:latin typeface="Agency FB" pitchFamily="34" charset="0"/>
              </a:rPr>
              <a:t>.’</a:t>
            </a:r>
          </a:p>
          <a:p>
            <a:pPr lvl="1" algn="ctr">
              <a:buNone/>
            </a:pPr>
            <a:endParaRPr lang="tr-TR" sz="2800" b="1" dirty="0" smtClean="0">
              <a:solidFill>
                <a:schemeClr val="tx1"/>
              </a:solidFill>
              <a:latin typeface="Agency FB" pitchFamily="34" charset="0"/>
            </a:endParaRPr>
          </a:p>
          <a:p>
            <a:pPr lvl="1" algn="ctr">
              <a:buNone/>
            </a:pPr>
            <a:r>
              <a:rPr lang="tr-TR" sz="2800" b="1" dirty="0" smtClean="0">
                <a:solidFill>
                  <a:schemeClr val="tx1"/>
                </a:solidFill>
                <a:latin typeface="Agency FB" pitchFamily="34" charset="0"/>
              </a:rPr>
              <a:t>	Bir </a:t>
            </a:r>
            <a:r>
              <a:rPr lang="tr-TR" sz="2800" b="1" dirty="0" smtClean="0">
                <a:solidFill>
                  <a:schemeClr val="tx1"/>
                </a:solidFill>
                <a:latin typeface="Agency FB" pitchFamily="34" charset="0"/>
              </a:rPr>
              <a:t>hedefimizin olması itici güç oluşturup motivasyonumuzun artmasını </a:t>
            </a:r>
            <a:r>
              <a:rPr lang="tr-TR" sz="2800" b="1" dirty="0" smtClean="0">
                <a:solidFill>
                  <a:schemeClr val="tx1"/>
                </a:solidFill>
                <a:latin typeface="Agency FB" pitchFamily="34" charset="0"/>
              </a:rPr>
              <a:t>sağlar.</a:t>
            </a:r>
            <a:endParaRPr lang="tr-TR" sz="2800" b="1" dirty="0">
              <a:solidFill>
                <a:schemeClr val="tx1"/>
              </a:solidFill>
              <a:latin typeface="Agency FB"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364"/>
            <a:ext cx="7239000" cy="1143000"/>
          </a:xfrm>
        </p:spPr>
        <p:txBody>
          <a:bodyPr>
            <a:normAutofit/>
          </a:bodyPr>
          <a:lstStyle/>
          <a:p>
            <a:pPr algn="ctr"/>
            <a:r>
              <a:rPr lang="tr-TR" sz="3600" dirty="0" smtClean="0">
                <a:solidFill>
                  <a:schemeClr val="tx2">
                    <a:lumMod val="50000"/>
                  </a:schemeClr>
                </a:solidFill>
                <a:latin typeface="Snap ITC" pitchFamily="82" charset="0"/>
              </a:rPr>
              <a:t>5- KISITLAYICI </a:t>
            </a:r>
            <a:r>
              <a:rPr lang="tr-TR" sz="3600" dirty="0" smtClean="0">
                <a:solidFill>
                  <a:schemeClr val="tx2">
                    <a:lumMod val="50000"/>
                  </a:schemeClr>
                </a:solidFill>
                <a:latin typeface="Snap ITC" pitchFamily="82" charset="0"/>
              </a:rPr>
              <a:t>İNANIŞLAR</a:t>
            </a:r>
            <a:endParaRPr lang="tr-TR" sz="3600" dirty="0">
              <a:solidFill>
                <a:schemeClr val="tx2">
                  <a:lumMod val="50000"/>
                </a:schemeClr>
              </a:solidFill>
              <a:latin typeface="Snap ITC" pitchFamily="82" charset="0"/>
            </a:endParaRPr>
          </a:p>
        </p:txBody>
      </p:sp>
      <p:sp>
        <p:nvSpPr>
          <p:cNvPr id="3" name="2 İçerik Yer Tutucusu"/>
          <p:cNvSpPr>
            <a:spLocks noGrp="1"/>
          </p:cNvSpPr>
          <p:nvPr>
            <p:ph idx="1"/>
          </p:nvPr>
        </p:nvSpPr>
        <p:spPr>
          <a:xfrm>
            <a:off x="214282" y="2440332"/>
            <a:ext cx="7239000" cy="4846320"/>
          </a:xfrm>
        </p:spPr>
        <p:txBody>
          <a:bodyPr>
            <a:normAutofit/>
          </a:bodyPr>
          <a:lstStyle/>
          <a:p>
            <a:pPr lvl="1" algn="ctr">
              <a:buNone/>
            </a:pPr>
            <a:r>
              <a:rPr lang="tr-TR" sz="2800" b="1" dirty="0" smtClean="0">
                <a:solidFill>
                  <a:schemeClr val="tx1"/>
                </a:solidFill>
                <a:latin typeface="Agency FB" pitchFamily="34" charset="0"/>
              </a:rPr>
              <a:t>	‘</a:t>
            </a:r>
            <a:r>
              <a:rPr lang="tr-TR" sz="2800" b="1" dirty="0" smtClean="0">
                <a:solidFill>
                  <a:schemeClr val="tx1"/>
                </a:solidFill>
                <a:latin typeface="Agency FB" pitchFamily="34" charset="0"/>
              </a:rPr>
              <a:t>Ben bunu yapamam.’ ‘Benim çapım yetmez.’ gibi cümlelerle geliştirdiğimiz engellerdir</a:t>
            </a:r>
            <a:r>
              <a:rPr lang="tr-TR" sz="2800" b="1" dirty="0" smtClean="0">
                <a:solidFill>
                  <a:schemeClr val="tx1"/>
                </a:solidFill>
                <a:latin typeface="Agency FB" pitchFamily="34" charset="0"/>
              </a:rPr>
              <a:t>.</a:t>
            </a:r>
          </a:p>
          <a:p>
            <a:pPr lvl="1" algn="ctr">
              <a:buNone/>
            </a:pPr>
            <a:endParaRPr lang="tr-TR" sz="2800" b="1" dirty="0" smtClean="0">
              <a:solidFill>
                <a:schemeClr val="tx1"/>
              </a:solidFill>
              <a:latin typeface="Agency FB" pitchFamily="34" charset="0"/>
            </a:endParaRPr>
          </a:p>
          <a:p>
            <a:pPr lvl="1" algn="ctr">
              <a:buNone/>
            </a:pPr>
            <a:r>
              <a:rPr lang="tr-TR" sz="2800" b="1" dirty="0" smtClean="0">
                <a:solidFill>
                  <a:schemeClr val="tx1"/>
                </a:solidFill>
                <a:latin typeface="Agency FB" pitchFamily="34" charset="0"/>
              </a:rPr>
              <a:t>	Unutma</a:t>
            </a:r>
            <a:r>
              <a:rPr lang="tr-TR" sz="2800" b="1" dirty="0" smtClean="0">
                <a:solidFill>
                  <a:schemeClr val="tx1"/>
                </a:solidFill>
                <a:latin typeface="Agency FB" pitchFamily="34" charset="0"/>
              </a:rPr>
              <a:t>! Yumurta dışarıdan çatlarsa yaşam biter, içeriden çatlarsa yaşam başlar. </a:t>
            </a:r>
          </a:p>
          <a:p>
            <a:pPr lvl="1" algn="ctr">
              <a:buNone/>
            </a:pPr>
            <a:r>
              <a:rPr lang="tr-TR" sz="2800" b="1" dirty="0" smtClean="0">
                <a:solidFill>
                  <a:schemeClr val="tx1"/>
                </a:solidFill>
                <a:latin typeface="Agency FB" pitchFamily="34" charset="0"/>
              </a:rPr>
              <a:t>	Yaşam </a:t>
            </a:r>
            <a:r>
              <a:rPr lang="tr-TR" sz="2800" b="1" dirty="0" smtClean="0">
                <a:solidFill>
                  <a:schemeClr val="tx1"/>
                </a:solidFill>
                <a:latin typeface="Agency FB" pitchFamily="34" charset="0"/>
              </a:rPr>
              <a:t>için inanmak, istemek şart. </a:t>
            </a:r>
            <a:endParaRPr lang="tr-TR" sz="2800" b="1" dirty="0">
              <a:solidFill>
                <a:schemeClr val="tx1"/>
              </a:solidFill>
              <a:latin typeface="Agency FB"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dirty="0" smtClean="0">
                <a:solidFill>
                  <a:schemeClr val="tx2">
                    <a:lumMod val="50000"/>
                  </a:schemeClr>
                </a:solidFill>
                <a:latin typeface="Snap ITC" pitchFamily="82" charset="0"/>
              </a:rPr>
              <a:t>HEDEF BELİRLEME</a:t>
            </a:r>
            <a:endParaRPr lang="tr-TR" sz="3600" dirty="0">
              <a:solidFill>
                <a:schemeClr val="tx2">
                  <a:lumMod val="50000"/>
                </a:schemeClr>
              </a:solidFill>
              <a:latin typeface="Snap ITC" pitchFamily="82" charset="0"/>
            </a:endParaRPr>
          </a:p>
        </p:txBody>
      </p:sp>
      <p:pic>
        <p:nvPicPr>
          <p:cNvPr id="5" name="Picture 3" descr="PE03255_"/>
          <p:cNvPicPr>
            <a:picLocks noGrp="1" noChangeAspect="1" noChangeArrowheads="1"/>
          </p:cNvPicPr>
          <p:nvPr>
            <p:ph idx="1"/>
          </p:nvPr>
        </p:nvPicPr>
        <p:blipFill>
          <a:blip r:embed="rId2"/>
          <a:srcRect/>
          <a:stretch>
            <a:fillRect/>
          </a:stretch>
        </p:blipFill>
        <p:spPr bwMode="auto">
          <a:xfrm>
            <a:off x="1928794" y="3143248"/>
            <a:ext cx="4258899" cy="2708537"/>
          </a:xfrm>
          <a:prstGeom prst="rect">
            <a:avLst/>
          </a:prstGeom>
          <a:solidFill>
            <a:srgbClr val="FFFFFF"/>
          </a:solidFill>
          <a:ln w="9525">
            <a:noFill/>
            <a:miter lim="800000"/>
            <a:headEnd/>
            <a:tailEnd/>
          </a:ln>
        </p:spPr>
      </p:pic>
      <p:sp>
        <p:nvSpPr>
          <p:cNvPr id="6" name="5 Metin kutusu"/>
          <p:cNvSpPr txBox="1"/>
          <p:nvPr/>
        </p:nvSpPr>
        <p:spPr>
          <a:xfrm>
            <a:off x="857224" y="1857364"/>
            <a:ext cx="6429420" cy="954107"/>
          </a:xfrm>
          <a:prstGeom prst="rect">
            <a:avLst/>
          </a:prstGeom>
          <a:noFill/>
        </p:spPr>
        <p:txBody>
          <a:bodyPr wrap="square" rtlCol="0">
            <a:spAutoFit/>
          </a:bodyPr>
          <a:lstStyle/>
          <a:p>
            <a:pPr algn="ctr"/>
            <a:r>
              <a:rPr kumimoji="1" lang="tr-TR" sz="2800" b="1" dirty="0" smtClean="0">
                <a:solidFill>
                  <a:srgbClr val="000000"/>
                </a:solidFill>
                <a:latin typeface="Agency FB" pitchFamily="34" charset="0"/>
                <a:cs typeface="Times New Roman" charset="0"/>
              </a:rPr>
              <a:t>“Hedefi olmayan gemiye hiçbir rüzgar yardım etmez”</a:t>
            </a:r>
            <a:endParaRPr kumimoji="1" lang="tr-TR" sz="2800" dirty="0" smtClean="0">
              <a:latin typeface="Agency FB" pitchFamily="34" charset="0"/>
              <a:cs typeface="Times New Roman"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ctr">
              <a:buNone/>
            </a:pPr>
            <a:r>
              <a:rPr lang="tr-TR" sz="2800" b="1" dirty="0" smtClean="0">
                <a:latin typeface="Agency FB" pitchFamily="34" charset="0"/>
                <a:cs typeface="Times New Roman" charset="0"/>
              </a:rPr>
              <a:t>	ÖLÇÜLÜ  </a:t>
            </a:r>
            <a:r>
              <a:rPr lang="tr-TR" sz="2800" b="1" dirty="0" smtClean="0">
                <a:latin typeface="Agency FB" pitchFamily="34" charset="0"/>
                <a:cs typeface="Times New Roman" charset="0"/>
              </a:rPr>
              <a:t>VE DÜZENLİ  YAPILAN HER  ÇALIŞMANIN  SONU BAŞARILI  OLUR!..</a:t>
            </a:r>
            <a:r>
              <a:rPr lang="tr-TR" sz="2800" b="1" dirty="0" smtClean="0">
                <a:latin typeface="Agency FB" pitchFamily="34" charset="0"/>
              </a:rPr>
              <a:t> </a:t>
            </a:r>
          </a:p>
          <a:p>
            <a:pPr algn="ctr"/>
            <a:endParaRPr lang="tr-TR" b="1" dirty="0">
              <a:latin typeface="Agency FB" pitchFamily="34" charset="0"/>
            </a:endParaRPr>
          </a:p>
        </p:txBody>
      </p:sp>
      <p:pic>
        <p:nvPicPr>
          <p:cNvPr id="4" name="Picture 3" descr="BD05219_"/>
          <p:cNvPicPr>
            <a:picLocks noChangeAspect="1" noChangeArrowheads="1"/>
          </p:cNvPicPr>
          <p:nvPr/>
        </p:nvPicPr>
        <p:blipFill>
          <a:blip r:embed="rId2"/>
          <a:srcRect/>
          <a:stretch>
            <a:fillRect/>
          </a:stretch>
        </p:blipFill>
        <p:spPr bwMode="auto">
          <a:xfrm>
            <a:off x="2357422" y="3200400"/>
            <a:ext cx="3660775" cy="28194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258</TotalTime>
  <Words>223</Words>
  <PresentationFormat>Ekran Gösterisi (4:3)</PresentationFormat>
  <Paragraphs>138</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Zengin</vt:lpstr>
      <vt:lpstr>HEDEF BELİRLEMENİN ÖNEMİ</vt:lpstr>
      <vt:lpstr>Slayt 2</vt:lpstr>
      <vt:lpstr>1- BİLGİ</vt:lpstr>
      <vt:lpstr>2- UYGULAMA</vt:lpstr>
      <vt:lpstr>3- VİZYON</vt:lpstr>
      <vt:lpstr>4- MOTİVASYON</vt:lpstr>
      <vt:lpstr>5- KISITLAYICI İNANIŞLAR</vt:lpstr>
      <vt:lpstr>HEDEF BELİRLEME</vt:lpstr>
      <vt:lpstr>Slayt 9</vt:lpstr>
      <vt:lpstr>Slayt 10</vt:lpstr>
      <vt:lpstr>   Hedef  Belİrlemek Neden  Önemlİdİr?</vt:lpstr>
      <vt:lpstr>BİYOLOJİK OLARAK HEDEF BELİRLEMENİN ÖNEMİ</vt:lpstr>
      <vt:lpstr>Slayt 13</vt:lpstr>
      <vt:lpstr>Slayt 14</vt:lpstr>
      <vt:lpstr>Slayt 15</vt:lpstr>
      <vt:lpstr>Slayt 16</vt:lpstr>
      <vt:lpstr>Slayt 17</vt:lpstr>
      <vt:lpstr>Slayt 18</vt:lpstr>
      <vt:lpstr>Slayt 19</vt:lpstr>
      <vt:lpstr>Slayt 20</vt:lpstr>
      <vt:lpstr> ÜNİVERSİTeye HazIrlIk Sürecİnde Hedefİmİze  Ulaşma AşamalarI</vt:lpstr>
      <vt:lpstr>Kendİnİzİ Tanıyın</vt:lpstr>
      <vt:lpstr>Hedefİnİzİ TanIyIn</vt:lpstr>
      <vt:lpstr>Gücünüzü  TanIyIn</vt:lpstr>
      <vt:lpstr>Hedefİnİze Yönelİk  Olarak GelİşebİlmeK  İçİn;</vt:lpstr>
      <vt:lpstr>Slayt 26</vt:lpstr>
      <vt:lpstr>HEDEFİNİZİ DÜŞÜNMEK</vt:lpstr>
      <vt:lpstr>Hedef belİrlerken kendİnİze</vt:lpstr>
      <vt:lpstr>KISA VE UZUN VADELİ HEDEFLER</vt:lpstr>
      <vt:lpstr>Slayt 30</vt:lpstr>
      <vt:lpstr>GERÇEKÇİ HEDEFLER</vt:lpstr>
      <vt:lpstr> SINAV SİSTEMİNİ BİLMEK</vt:lpstr>
      <vt:lpstr>HEDEFLEDİĞİNİZ MESLEĞİ ARAŞTIRIN</vt:lpstr>
      <vt:lpstr>HAYATTA GAYENİZ NEDİR ? </vt:lpstr>
      <vt:lpstr>Slayt 35</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HEDEF BELİRLEMENİN ÖNEMİ</dc:title>
  <dc:creator>USER</dc:creator>
  <cp:lastModifiedBy>USER</cp:lastModifiedBy>
  <cp:revision>26</cp:revision>
  <dcterms:created xsi:type="dcterms:W3CDTF">2021-09-09T11:47:02Z</dcterms:created>
  <dcterms:modified xsi:type="dcterms:W3CDTF">2021-09-16T18:55:52Z</dcterms:modified>
</cp:coreProperties>
</file>