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0"/>
  </p:notesMasterIdLst>
  <p:sldIdLst>
    <p:sldId id="256" r:id="rId2"/>
    <p:sldId id="325" r:id="rId3"/>
    <p:sldId id="356" r:id="rId4"/>
    <p:sldId id="357" r:id="rId5"/>
    <p:sldId id="358" r:id="rId6"/>
    <p:sldId id="359" r:id="rId7"/>
    <p:sldId id="327" r:id="rId8"/>
    <p:sldId id="364" r:id="rId9"/>
    <p:sldId id="328" r:id="rId10"/>
    <p:sldId id="329" r:id="rId11"/>
    <p:sldId id="330" r:id="rId12"/>
    <p:sldId id="331" r:id="rId13"/>
    <p:sldId id="336" r:id="rId14"/>
    <p:sldId id="343" r:id="rId15"/>
    <p:sldId id="344" r:id="rId16"/>
    <p:sldId id="337" r:id="rId17"/>
    <p:sldId id="345" r:id="rId18"/>
    <p:sldId id="346" r:id="rId19"/>
    <p:sldId id="347" r:id="rId20"/>
    <p:sldId id="338" r:id="rId21"/>
    <p:sldId id="339" r:id="rId22"/>
    <p:sldId id="349" r:id="rId23"/>
    <p:sldId id="340" r:id="rId24"/>
    <p:sldId id="341" r:id="rId25"/>
    <p:sldId id="342" r:id="rId26"/>
    <p:sldId id="350" r:id="rId27"/>
    <p:sldId id="363" r:id="rId28"/>
    <p:sldId id="362" r:id="rId29"/>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367" autoAdjust="0"/>
  </p:normalViewPr>
  <p:slideViewPr>
    <p:cSldViewPr>
      <p:cViewPr varScale="1">
        <p:scale>
          <a:sx n="90" d="100"/>
          <a:sy n="90" d="100"/>
        </p:scale>
        <p:origin x="996" y="7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9F7E86-2014-4E54-A0C3-25281865EADE}" type="doc">
      <dgm:prSet loTypeId="urn:microsoft.com/office/officeart/2008/layout/VerticalCurvedList" loCatId="list" qsTypeId="urn:microsoft.com/office/officeart/2005/8/quickstyle/simple3" qsCatId="simple" csTypeId="urn:microsoft.com/office/officeart/2005/8/colors/accent1_2" csCatId="accent1" phldr="1"/>
      <dgm:spPr/>
    </dgm:pt>
    <dgm:pt modelId="{1930E050-466C-47CA-8D96-8E6ECD2BE741}">
      <dgm:prSet phldrT="[Metin]"/>
      <dgm:spPr/>
      <dgm:t>
        <a:bodyPr/>
        <a:lstStyle/>
        <a:p>
          <a:r>
            <a:rPr lang="tr-TR" b="1" dirty="0" smtClean="0"/>
            <a:t>Aday Gösterme </a:t>
          </a:r>
        </a:p>
        <a:p>
          <a:endParaRPr lang="tr-TR" b="1" dirty="0"/>
        </a:p>
      </dgm:t>
    </dgm:pt>
    <dgm:pt modelId="{CEB75B82-0FD4-4B24-882D-02E674D36FF8}" type="parTrans" cxnId="{5F692CA0-AE01-4A36-AC20-EC06CFE995FF}">
      <dgm:prSet/>
      <dgm:spPr/>
      <dgm:t>
        <a:bodyPr/>
        <a:lstStyle/>
        <a:p>
          <a:endParaRPr lang="tr-TR"/>
        </a:p>
      </dgm:t>
    </dgm:pt>
    <dgm:pt modelId="{7E35C20D-D620-41F1-9057-85D7CBEFC392}" type="sibTrans" cxnId="{5F692CA0-AE01-4A36-AC20-EC06CFE995FF}">
      <dgm:prSet/>
      <dgm:spPr/>
      <dgm:t>
        <a:bodyPr/>
        <a:lstStyle/>
        <a:p>
          <a:endParaRPr lang="tr-TR"/>
        </a:p>
      </dgm:t>
    </dgm:pt>
    <dgm:pt modelId="{083174D7-C669-401B-819A-107E73678B3A}">
      <dgm:prSet phldrT="[Metin]"/>
      <dgm:spPr/>
      <dgm:t>
        <a:bodyPr/>
        <a:lstStyle/>
        <a:p>
          <a:r>
            <a:rPr lang="tr-TR" b="1" dirty="0" smtClean="0"/>
            <a:t>Ön Değerlendirme </a:t>
          </a:r>
          <a:endParaRPr lang="tr-TR" b="1" dirty="0"/>
        </a:p>
      </dgm:t>
    </dgm:pt>
    <dgm:pt modelId="{877EC9C6-83B0-47DD-BC84-4F9EC1E33881}" type="parTrans" cxnId="{9A47935B-9DD2-407F-BA8D-7611196CB5F3}">
      <dgm:prSet/>
      <dgm:spPr/>
      <dgm:t>
        <a:bodyPr/>
        <a:lstStyle/>
        <a:p>
          <a:endParaRPr lang="tr-TR"/>
        </a:p>
      </dgm:t>
    </dgm:pt>
    <dgm:pt modelId="{E523F7A5-4B10-4A27-963E-294DF17D3B3F}" type="sibTrans" cxnId="{9A47935B-9DD2-407F-BA8D-7611196CB5F3}">
      <dgm:prSet/>
      <dgm:spPr/>
      <dgm:t>
        <a:bodyPr/>
        <a:lstStyle/>
        <a:p>
          <a:endParaRPr lang="tr-TR"/>
        </a:p>
      </dgm:t>
    </dgm:pt>
    <dgm:pt modelId="{9A845AE9-047C-441F-BFB8-0329163636A7}">
      <dgm:prSet/>
      <dgm:spPr/>
      <dgm:t>
        <a:bodyPr/>
        <a:lstStyle/>
        <a:p>
          <a:r>
            <a:rPr lang="tr-TR" b="1" dirty="0" smtClean="0"/>
            <a:t>Bireysel Değerlendirme</a:t>
          </a:r>
          <a:endParaRPr lang="tr-TR" b="1" dirty="0"/>
        </a:p>
      </dgm:t>
    </dgm:pt>
    <dgm:pt modelId="{BDA043E1-DFE1-4D17-A519-97C9D1BB8F25}" type="parTrans" cxnId="{B0439CDB-19E1-4A77-9A92-60618BD83DFD}">
      <dgm:prSet/>
      <dgm:spPr/>
      <dgm:t>
        <a:bodyPr/>
        <a:lstStyle/>
        <a:p>
          <a:endParaRPr lang="tr-TR"/>
        </a:p>
      </dgm:t>
    </dgm:pt>
    <dgm:pt modelId="{B5FD6D23-F109-4755-B5CC-4AFDE7D7E655}" type="sibTrans" cxnId="{B0439CDB-19E1-4A77-9A92-60618BD83DFD}">
      <dgm:prSet/>
      <dgm:spPr/>
      <dgm:t>
        <a:bodyPr/>
        <a:lstStyle/>
        <a:p>
          <a:endParaRPr lang="tr-TR"/>
        </a:p>
      </dgm:t>
    </dgm:pt>
    <dgm:pt modelId="{86F5D806-687E-4DCB-8958-53606B00EB40}" type="pres">
      <dgm:prSet presAssocID="{4E9F7E86-2014-4E54-A0C3-25281865EADE}" presName="Name0" presStyleCnt="0">
        <dgm:presLayoutVars>
          <dgm:chMax val="7"/>
          <dgm:chPref val="7"/>
          <dgm:dir/>
        </dgm:presLayoutVars>
      </dgm:prSet>
      <dgm:spPr/>
    </dgm:pt>
    <dgm:pt modelId="{F951A206-C761-4B3E-B0FF-AC2D6F2FE953}" type="pres">
      <dgm:prSet presAssocID="{4E9F7E86-2014-4E54-A0C3-25281865EADE}" presName="Name1" presStyleCnt="0"/>
      <dgm:spPr/>
    </dgm:pt>
    <dgm:pt modelId="{4AA62DAA-6633-4B21-9D2E-F749A76FF452}" type="pres">
      <dgm:prSet presAssocID="{4E9F7E86-2014-4E54-A0C3-25281865EADE}" presName="cycle" presStyleCnt="0"/>
      <dgm:spPr/>
    </dgm:pt>
    <dgm:pt modelId="{91196FC3-6AD4-4879-83E4-B571B40DF6FC}" type="pres">
      <dgm:prSet presAssocID="{4E9F7E86-2014-4E54-A0C3-25281865EADE}" presName="srcNode" presStyleLbl="node1" presStyleIdx="0" presStyleCnt="3"/>
      <dgm:spPr/>
    </dgm:pt>
    <dgm:pt modelId="{287A1089-C11D-4EA6-A206-562E64D49B4B}" type="pres">
      <dgm:prSet presAssocID="{4E9F7E86-2014-4E54-A0C3-25281865EADE}" presName="conn" presStyleLbl="parChTrans1D2" presStyleIdx="0" presStyleCnt="1"/>
      <dgm:spPr/>
      <dgm:t>
        <a:bodyPr/>
        <a:lstStyle/>
        <a:p>
          <a:endParaRPr lang="tr-TR"/>
        </a:p>
      </dgm:t>
    </dgm:pt>
    <dgm:pt modelId="{555BC8B1-D46C-499B-A8E7-0546854F9FF5}" type="pres">
      <dgm:prSet presAssocID="{4E9F7E86-2014-4E54-A0C3-25281865EADE}" presName="extraNode" presStyleLbl="node1" presStyleIdx="0" presStyleCnt="3"/>
      <dgm:spPr/>
    </dgm:pt>
    <dgm:pt modelId="{BB90D3B5-FC72-47E1-94AC-1020DEFF2FAC}" type="pres">
      <dgm:prSet presAssocID="{4E9F7E86-2014-4E54-A0C3-25281865EADE}" presName="dstNode" presStyleLbl="node1" presStyleIdx="0" presStyleCnt="3"/>
      <dgm:spPr/>
    </dgm:pt>
    <dgm:pt modelId="{024A6838-DC9A-4D06-8F47-ADE9415FA49E}" type="pres">
      <dgm:prSet presAssocID="{1930E050-466C-47CA-8D96-8E6ECD2BE741}" presName="text_1" presStyleLbl="node1" presStyleIdx="0" presStyleCnt="3">
        <dgm:presLayoutVars>
          <dgm:bulletEnabled val="1"/>
        </dgm:presLayoutVars>
      </dgm:prSet>
      <dgm:spPr/>
      <dgm:t>
        <a:bodyPr/>
        <a:lstStyle/>
        <a:p>
          <a:endParaRPr lang="tr-TR"/>
        </a:p>
      </dgm:t>
    </dgm:pt>
    <dgm:pt modelId="{FB8CD259-8DEA-4D71-A493-7296042B61F6}" type="pres">
      <dgm:prSet presAssocID="{1930E050-466C-47CA-8D96-8E6ECD2BE741}" presName="accent_1" presStyleCnt="0"/>
      <dgm:spPr/>
    </dgm:pt>
    <dgm:pt modelId="{ECF3F308-A342-432C-B2F7-E4A1EC0D0D6F}" type="pres">
      <dgm:prSet presAssocID="{1930E050-466C-47CA-8D96-8E6ECD2BE741}" presName="accentRepeatNode" presStyleLbl="solidFgAcc1" presStyleIdx="0" presStyleCnt="3"/>
      <dgm:spPr/>
    </dgm:pt>
    <dgm:pt modelId="{B45DCEDA-9C2A-48C8-BCB6-45B128FC9AEE}" type="pres">
      <dgm:prSet presAssocID="{083174D7-C669-401B-819A-107E73678B3A}" presName="text_2" presStyleLbl="node1" presStyleIdx="1" presStyleCnt="3">
        <dgm:presLayoutVars>
          <dgm:bulletEnabled val="1"/>
        </dgm:presLayoutVars>
      </dgm:prSet>
      <dgm:spPr/>
      <dgm:t>
        <a:bodyPr/>
        <a:lstStyle/>
        <a:p>
          <a:endParaRPr lang="tr-TR"/>
        </a:p>
      </dgm:t>
    </dgm:pt>
    <dgm:pt modelId="{050A1E94-D5AB-4522-9D92-7383B4292379}" type="pres">
      <dgm:prSet presAssocID="{083174D7-C669-401B-819A-107E73678B3A}" presName="accent_2" presStyleCnt="0"/>
      <dgm:spPr/>
    </dgm:pt>
    <dgm:pt modelId="{970D5001-663A-4C96-997D-57FA55DEE5CE}" type="pres">
      <dgm:prSet presAssocID="{083174D7-C669-401B-819A-107E73678B3A}" presName="accentRepeatNode" presStyleLbl="solidFgAcc1" presStyleIdx="1" presStyleCnt="3"/>
      <dgm:spPr/>
    </dgm:pt>
    <dgm:pt modelId="{5E0FB274-13DB-4DC3-A316-4054E4EDB37E}" type="pres">
      <dgm:prSet presAssocID="{9A845AE9-047C-441F-BFB8-0329163636A7}" presName="text_3" presStyleLbl="node1" presStyleIdx="2" presStyleCnt="3">
        <dgm:presLayoutVars>
          <dgm:bulletEnabled val="1"/>
        </dgm:presLayoutVars>
      </dgm:prSet>
      <dgm:spPr/>
      <dgm:t>
        <a:bodyPr/>
        <a:lstStyle/>
        <a:p>
          <a:endParaRPr lang="tr-TR"/>
        </a:p>
      </dgm:t>
    </dgm:pt>
    <dgm:pt modelId="{FD7F5654-1081-40C7-A3FB-181151652426}" type="pres">
      <dgm:prSet presAssocID="{9A845AE9-047C-441F-BFB8-0329163636A7}" presName="accent_3" presStyleCnt="0"/>
      <dgm:spPr/>
    </dgm:pt>
    <dgm:pt modelId="{531311E6-22F0-4F41-B560-B6849D708CED}" type="pres">
      <dgm:prSet presAssocID="{9A845AE9-047C-441F-BFB8-0329163636A7}" presName="accentRepeatNode" presStyleLbl="solidFgAcc1" presStyleIdx="2" presStyleCnt="3"/>
      <dgm:spPr/>
    </dgm:pt>
  </dgm:ptLst>
  <dgm:cxnLst>
    <dgm:cxn modelId="{9A47935B-9DD2-407F-BA8D-7611196CB5F3}" srcId="{4E9F7E86-2014-4E54-A0C3-25281865EADE}" destId="{083174D7-C669-401B-819A-107E73678B3A}" srcOrd="1" destOrd="0" parTransId="{877EC9C6-83B0-47DD-BC84-4F9EC1E33881}" sibTransId="{E523F7A5-4B10-4A27-963E-294DF17D3B3F}"/>
    <dgm:cxn modelId="{73468EA3-7C58-47EC-BF86-F4DD91B5A233}" type="presOf" srcId="{1930E050-466C-47CA-8D96-8E6ECD2BE741}" destId="{024A6838-DC9A-4D06-8F47-ADE9415FA49E}" srcOrd="0" destOrd="0" presId="urn:microsoft.com/office/officeart/2008/layout/VerticalCurvedList"/>
    <dgm:cxn modelId="{B0439CDB-19E1-4A77-9A92-60618BD83DFD}" srcId="{4E9F7E86-2014-4E54-A0C3-25281865EADE}" destId="{9A845AE9-047C-441F-BFB8-0329163636A7}" srcOrd="2" destOrd="0" parTransId="{BDA043E1-DFE1-4D17-A519-97C9D1BB8F25}" sibTransId="{B5FD6D23-F109-4755-B5CC-4AFDE7D7E655}"/>
    <dgm:cxn modelId="{8831EF60-82AF-4C33-B5D8-A023D356CC05}" type="presOf" srcId="{9A845AE9-047C-441F-BFB8-0329163636A7}" destId="{5E0FB274-13DB-4DC3-A316-4054E4EDB37E}" srcOrd="0" destOrd="0" presId="urn:microsoft.com/office/officeart/2008/layout/VerticalCurvedList"/>
    <dgm:cxn modelId="{7B95314D-1C48-4493-9BA0-A67F84811864}" type="presOf" srcId="{083174D7-C669-401B-819A-107E73678B3A}" destId="{B45DCEDA-9C2A-48C8-BCB6-45B128FC9AEE}" srcOrd="0" destOrd="0" presId="urn:microsoft.com/office/officeart/2008/layout/VerticalCurvedList"/>
    <dgm:cxn modelId="{82E8754C-4300-4CC1-9DA2-98DC1DF50BF2}" type="presOf" srcId="{7E35C20D-D620-41F1-9057-85D7CBEFC392}" destId="{287A1089-C11D-4EA6-A206-562E64D49B4B}" srcOrd="0" destOrd="0" presId="urn:microsoft.com/office/officeart/2008/layout/VerticalCurvedList"/>
    <dgm:cxn modelId="{5F692CA0-AE01-4A36-AC20-EC06CFE995FF}" srcId="{4E9F7E86-2014-4E54-A0C3-25281865EADE}" destId="{1930E050-466C-47CA-8D96-8E6ECD2BE741}" srcOrd="0" destOrd="0" parTransId="{CEB75B82-0FD4-4B24-882D-02E674D36FF8}" sibTransId="{7E35C20D-D620-41F1-9057-85D7CBEFC392}"/>
    <dgm:cxn modelId="{5BC18501-7253-4039-B783-7153B184962C}" type="presOf" srcId="{4E9F7E86-2014-4E54-A0C3-25281865EADE}" destId="{86F5D806-687E-4DCB-8958-53606B00EB40}" srcOrd="0" destOrd="0" presId="urn:microsoft.com/office/officeart/2008/layout/VerticalCurvedList"/>
    <dgm:cxn modelId="{0C7882BD-F558-476F-82E5-A850B24D5D7D}" type="presParOf" srcId="{86F5D806-687E-4DCB-8958-53606B00EB40}" destId="{F951A206-C761-4B3E-B0FF-AC2D6F2FE953}" srcOrd="0" destOrd="0" presId="urn:microsoft.com/office/officeart/2008/layout/VerticalCurvedList"/>
    <dgm:cxn modelId="{BDEFA7FF-3E05-41A1-ADBA-28B227EEA19A}" type="presParOf" srcId="{F951A206-C761-4B3E-B0FF-AC2D6F2FE953}" destId="{4AA62DAA-6633-4B21-9D2E-F749A76FF452}" srcOrd="0" destOrd="0" presId="urn:microsoft.com/office/officeart/2008/layout/VerticalCurvedList"/>
    <dgm:cxn modelId="{F58A6D20-6D4F-4B4F-B414-BA863AF386FD}" type="presParOf" srcId="{4AA62DAA-6633-4B21-9D2E-F749A76FF452}" destId="{91196FC3-6AD4-4879-83E4-B571B40DF6FC}" srcOrd="0" destOrd="0" presId="urn:microsoft.com/office/officeart/2008/layout/VerticalCurvedList"/>
    <dgm:cxn modelId="{1561DE3E-1B19-4B0F-A259-89B4A6235E5A}" type="presParOf" srcId="{4AA62DAA-6633-4B21-9D2E-F749A76FF452}" destId="{287A1089-C11D-4EA6-A206-562E64D49B4B}" srcOrd="1" destOrd="0" presId="urn:microsoft.com/office/officeart/2008/layout/VerticalCurvedList"/>
    <dgm:cxn modelId="{73E20E25-8287-47AA-A35D-22001BE7C0EB}" type="presParOf" srcId="{4AA62DAA-6633-4B21-9D2E-F749A76FF452}" destId="{555BC8B1-D46C-499B-A8E7-0546854F9FF5}" srcOrd="2" destOrd="0" presId="urn:microsoft.com/office/officeart/2008/layout/VerticalCurvedList"/>
    <dgm:cxn modelId="{1514CD62-B9D3-4A9A-ACCB-2837E2EB85D0}" type="presParOf" srcId="{4AA62DAA-6633-4B21-9D2E-F749A76FF452}" destId="{BB90D3B5-FC72-47E1-94AC-1020DEFF2FAC}" srcOrd="3" destOrd="0" presId="urn:microsoft.com/office/officeart/2008/layout/VerticalCurvedList"/>
    <dgm:cxn modelId="{43D60A46-A760-48D8-97B3-7B545A21F391}" type="presParOf" srcId="{F951A206-C761-4B3E-B0FF-AC2D6F2FE953}" destId="{024A6838-DC9A-4D06-8F47-ADE9415FA49E}" srcOrd="1" destOrd="0" presId="urn:microsoft.com/office/officeart/2008/layout/VerticalCurvedList"/>
    <dgm:cxn modelId="{D8864B03-7BF9-4B5A-AC57-13050141460E}" type="presParOf" srcId="{F951A206-C761-4B3E-B0FF-AC2D6F2FE953}" destId="{FB8CD259-8DEA-4D71-A493-7296042B61F6}" srcOrd="2" destOrd="0" presId="urn:microsoft.com/office/officeart/2008/layout/VerticalCurvedList"/>
    <dgm:cxn modelId="{0A47E7D7-5DC4-4E57-8650-818ADE5DB317}" type="presParOf" srcId="{FB8CD259-8DEA-4D71-A493-7296042B61F6}" destId="{ECF3F308-A342-432C-B2F7-E4A1EC0D0D6F}" srcOrd="0" destOrd="0" presId="urn:microsoft.com/office/officeart/2008/layout/VerticalCurvedList"/>
    <dgm:cxn modelId="{635DE8BD-8A53-4713-AC3F-307BE8E3795C}" type="presParOf" srcId="{F951A206-C761-4B3E-B0FF-AC2D6F2FE953}" destId="{B45DCEDA-9C2A-48C8-BCB6-45B128FC9AEE}" srcOrd="3" destOrd="0" presId="urn:microsoft.com/office/officeart/2008/layout/VerticalCurvedList"/>
    <dgm:cxn modelId="{F7A502AC-4F9D-4CB1-9862-7A73B73C3010}" type="presParOf" srcId="{F951A206-C761-4B3E-B0FF-AC2D6F2FE953}" destId="{050A1E94-D5AB-4522-9D92-7383B4292379}" srcOrd="4" destOrd="0" presId="urn:microsoft.com/office/officeart/2008/layout/VerticalCurvedList"/>
    <dgm:cxn modelId="{27BE856B-8A5D-441E-ACA7-A428AB9EA3DC}" type="presParOf" srcId="{050A1E94-D5AB-4522-9D92-7383B4292379}" destId="{970D5001-663A-4C96-997D-57FA55DEE5CE}" srcOrd="0" destOrd="0" presId="urn:microsoft.com/office/officeart/2008/layout/VerticalCurvedList"/>
    <dgm:cxn modelId="{D0038A5F-14AD-42F2-8A02-9DEFB7D306EA}" type="presParOf" srcId="{F951A206-C761-4B3E-B0FF-AC2D6F2FE953}" destId="{5E0FB274-13DB-4DC3-A316-4054E4EDB37E}" srcOrd="5" destOrd="0" presId="urn:microsoft.com/office/officeart/2008/layout/VerticalCurvedList"/>
    <dgm:cxn modelId="{FE2288F6-E063-4805-9426-AC72A4407ED6}" type="presParOf" srcId="{F951A206-C761-4B3E-B0FF-AC2D6F2FE953}" destId="{FD7F5654-1081-40C7-A3FB-181151652426}" srcOrd="6" destOrd="0" presId="urn:microsoft.com/office/officeart/2008/layout/VerticalCurvedList"/>
    <dgm:cxn modelId="{C64E7008-6572-4F38-BED4-E835578B7B42}" type="presParOf" srcId="{FD7F5654-1081-40C7-A3FB-181151652426}" destId="{531311E6-22F0-4F41-B560-B6849D708CE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DB4831-B99B-45A5-B795-85B64F2EFF71}" type="datetimeFigureOut">
              <a:rPr lang="tr-TR" smtClean="0"/>
              <a:pPr/>
              <a:t>14.12.2022</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AAA301-65A6-4881-AAAE-7ADDD5CCEB76}" type="slidenum">
              <a:rPr lang="tr-TR" smtClean="0"/>
              <a:pPr/>
              <a:t>‹#›</a:t>
            </a:fld>
            <a:endParaRPr lang="tr-TR"/>
          </a:p>
        </p:txBody>
      </p:sp>
    </p:spTree>
    <p:extLst>
      <p:ext uri="{BB962C8B-B14F-4D97-AF65-F5344CB8AC3E}">
        <p14:creationId xmlns:p14="http://schemas.microsoft.com/office/powerpoint/2010/main" val="3693958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a:solidFill>
                  <a:schemeClr val="tx1"/>
                </a:solidFill>
                <a:latin typeface="+mn-lt"/>
                <a:ea typeface="+mn-ea"/>
                <a:cs typeface="+mn-cs"/>
              </a:rPr>
              <a:t>Bir çocuğun üstün yetenekli olarak görülmesi için yukarıda adı geçen bütün özelliklere sahip olması gerekmemektedir. Üstün yetenekli bir çocukta öne çıkan bir özellik, bir başka üstün çocukta hiç görülmeyebilir. Dolayısıyla bireysel farklılıkların olabileceği dikkate alınmalıdır (Metin, 1999). </a:t>
            </a:r>
          </a:p>
          <a:p>
            <a:r>
              <a:rPr lang="tr-TR" sz="1200" b="0" i="0" u="none" strike="noStrike" kern="1200" baseline="0" dirty="0">
                <a:solidFill>
                  <a:schemeClr val="tx1"/>
                </a:solidFill>
                <a:latin typeface="+mn-lt"/>
                <a:ea typeface="+mn-ea"/>
                <a:cs typeface="+mn-cs"/>
              </a:rPr>
              <a:t>Üstün yetenekli çocuklarda gözlemlenen özellikler tüm çocuklarda belli ölçülerde gözlemlenebilen özelliklerdir. Üstün yeteneğin bir göstergesi olabilmesi için bu özelliklerden birçoğunun ilgili yaş grubunun doğal olarak gösterdiği ölçülerin üzerinde bir düzeyde çocukta gözleniyor olması gerekmektedir (Akarsu, 2001). </a:t>
            </a:r>
            <a:endParaRPr lang="tr-TR" dirty="0"/>
          </a:p>
        </p:txBody>
      </p:sp>
      <p:sp>
        <p:nvSpPr>
          <p:cNvPr id="4" name="Slayt Numarası Yer Tutucusu 3"/>
          <p:cNvSpPr>
            <a:spLocks noGrp="1"/>
          </p:cNvSpPr>
          <p:nvPr>
            <p:ph type="sldNum" sz="quarter" idx="10"/>
          </p:nvPr>
        </p:nvSpPr>
        <p:spPr/>
        <p:txBody>
          <a:bodyPr/>
          <a:lstStyle/>
          <a:p>
            <a:fld id="{BCAAA301-65A6-4881-AAAE-7ADDD5CCEB76}" type="slidenum">
              <a:rPr lang="tr-TR" smtClean="0"/>
              <a:pPr/>
              <a:t>5</a:t>
            </a:fld>
            <a:endParaRPr lang="tr-TR"/>
          </a:p>
        </p:txBody>
      </p:sp>
    </p:spTree>
    <p:extLst>
      <p:ext uri="{BB962C8B-B14F-4D97-AF65-F5344CB8AC3E}">
        <p14:creationId xmlns:p14="http://schemas.microsoft.com/office/powerpoint/2010/main" val="684923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10" name="Rectangle 9"/>
          <p:cNvSpPr/>
          <p:nvPr/>
        </p:nvSpPr>
        <p:spPr>
          <a:xfrm>
            <a:off x="-1" y="1908810"/>
            <a:ext cx="9144000" cy="2441448"/>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000250"/>
            <a:ext cx="9144000" cy="2054678"/>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4109358"/>
            <a:ext cx="9144000" cy="176893"/>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114550"/>
            <a:ext cx="8686800" cy="1102519"/>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tr-TR"/>
              <a:t>Asıl başlık stili için tıklatın</a:t>
            </a:r>
            <a:endParaRPr lang="en-US" dirty="0"/>
          </a:p>
        </p:txBody>
      </p:sp>
      <p:sp>
        <p:nvSpPr>
          <p:cNvPr id="3" name="Subtitle 2"/>
          <p:cNvSpPr>
            <a:spLocks noGrp="1"/>
          </p:cNvSpPr>
          <p:nvPr>
            <p:ph type="subTitle" idx="1"/>
          </p:nvPr>
        </p:nvSpPr>
        <p:spPr>
          <a:xfrm>
            <a:off x="571499" y="3600450"/>
            <a:ext cx="8001000" cy="40005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14.12.2022</a:t>
            </a:fld>
            <a:endParaRPr lang="tr-TR"/>
          </a:p>
        </p:txBody>
      </p:sp>
      <p:sp>
        <p:nvSpPr>
          <p:cNvPr id="5" name="Footer Placeholder 4"/>
          <p:cNvSpPr>
            <a:spLocks noGrp="1"/>
          </p:cNvSpPr>
          <p:nvPr>
            <p:ph type="ftr" sz="quarter" idx="11"/>
          </p:nvPr>
        </p:nvSpPr>
        <p:spPr>
          <a:xfrm>
            <a:off x="5791200" y="4767263"/>
            <a:ext cx="2895600" cy="273844"/>
          </a:xfrm>
        </p:spPr>
        <p:txBody>
          <a:bodyPr/>
          <a:lstStyle>
            <a:lvl1pPr algn="r">
              <a:defRPr/>
            </a:lvl1pPr>
          </a:lstStyle>
          <a:p>
            <a:endParaRPr lang="tr-TR"/>
          </a:p>
        </p:txBody>
      </p:sp>
      <p:sp>
        <p:nvSpPr>
          <p:cNvPr id="11" name="TextBox 10"/>
          <p:cNvSpPr txBox="1"/>
          <p:nvPr/>
        </p:nvSpPr>
        <p:spPr>
          <a:xfrm>
            <a:off x="3148584" y="3195829"/>
            <a:ext cx="1219200" cy="584775"/>
          </a:xfrm>
          <a:prstGeom prst="rect">
            <a:avLst/>
          </a:prstGeom>
          <a:noFill/>
        </p:spPr>
        <p:txBody>
          <a:bodyPr wrap="square" rtlCol="0">
            <a:spAutoFit/>
          </a:bodyPr>
          <a:lstStyle/>
          <a:p>
            <a:pPr algn="r"/>
            <a:r>
              <a:rPr lang="en-US" sz="3200" spc="150" dirty="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3294126"/>
            <a:ext cx="1219200" cy="273844"/>
          </a:xfrm>
        </p:spPr>
        <p:txBody>
          <a:bodyPr/>
          <a:lstStyle>
            <a:lvl1pPr algn="ctr">
              <a:defRPr sz="2400">
                <a:latin typeface="+mj-lt"/>
              </a:defRPr>
            </a:lvl1pPr>
          </a:lstStyle>
          <a:p>
            <a:fld id="{F302176B-0E47-46AC-8F43-DAB4B8A37D06}" type="slidenum">
              <a:rPr lang="tr-TR" smtClean="0"/>
              <a:pPr/>
              <a:t>‹#›</a:t>
            </a:fld>
            <a:endParaRPr lang="tr-TR"/>
          </a:p>
        </p:txBody>
      </p:sp>
      <p:sp>
        <p:nvSpPr>
          <p:cNvPr id="15" name="TextBox 14"/>
          <p:cNvSpPr txBox="1"/>
          <p:nvPr/>
        </p:nvSpPr>
        <p:spPr>
          <a:xfrm>
            <a:off x="4818888" y="3195829"/>
            <a:ext cx="1219200" cy="584775"/>
          </a:xfrm>
          <a:prstGeom prst="rect">
            <a:avLst/>
          </a:prstGeom>
          <a:noFill/>
        </p:spPr>
        <p:txBody>
          <a:bodyPr wrap="square" rtlCol="0">
            <a:spAutoFit/>
          </a:bodyPr>
          <a:lstStyle/>
          <a:p>
            <a:pPr algn="l"/>
            <a:r>
              <a:rPr lang="en-US" sz="3200" spc="150" dirty="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14.12.2022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5448300" y="1552575"/>
            <a:ext cx="51435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5525453" y="1713548"/>
            <a:ext cx="51435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05979"/>
            <a:ext cx="1447800" cy="4388644"/>
          </a:xfrm>
        </p:spPr>
        <p:txBody>
          <a:bodyPr vert="eaVert" anchor="b"/>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05979"/>
            <a:ext cx="6353175" cy="4388644"/>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14.12.2022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6096000" y="4767263"/>
            <a:ext cx="762000" cy="273844"/>
          </a:xfrm>
        </p:spPr>
        <p:txBody>
          <a:bodyPr/>
          <a:lstStyle/>
          <a:p>
            <a:fld id="{F302176B-0E47-46AC-8F43-DAB4B8A37D06}" type="slidenum">
              <a:rPr lang="tr-TR" smtClean="0"/>
              <a:pPr/>
              <a:t>‹#›</a:t>
            </a:fld>
            <a:endParaRPr lang="tr-TR"/>
          </a:p>
        </p:txBody>
      </p:sp>
      <p:sp>
        <p:nvSpPr>
          <p:cNvPr id="9" name="Rectangle 8"/>
          <p:cNvSpPr/>
          <p:nvPr/>
        </p:nvSpPr>
        <p:spPr>
          <a:xfrm rot="5400000">
            <a:off x="4538726" y="2497074"/>
            <a:ext cx="51435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14.12.2022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7" name="Rectangle 6"/>
          <p:cNvSpPr/>
          <p:nvPr/>
        </p:nvSpPr>
        <p:spPr>
          <a:xfrm>
            <a:off x="-1" y="1908810"/>
            <a:ext cx="9144000" cy="2441448"/>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000250"/>
            <a:ext cx="9144000" cy="2054678"/>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4109358"/>
            <a:ext cx="9144000" cy="176893"/>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114550"/>
            <a:ext cx="8686800" cy="1097280"/>
          </a:xfrm>
        </p:spPr>
        <p:txBody>
          <a:bodyPr anchor="b" anchorCtr="0">
            <a:noAutofit/>
          </a:bodyPr>
          <a:lstStyle>
            <a:lvl1pPr algn="ctr">
              <a:defRPr sz="7200" b="0" cap="none" baseline="0"/>
            </a:lvl1pPr>
          </a:lstStyle>
          <a:p>
            <a:r>
              <a:rPr lang="tr-TR"/>
              <a:t>Asıl başlık stili için tıklatın</a:t>
            </a:r>
            <a:endParaRPr lang="en-US" dirty="0"/>
          </a:p>
        </p:txBody>
      </p:sp>
      <p:sp>
        <p:nvSpPr>
          <p:cNvPr id="3" name="Text Placeholder 2"/>
          <p:cNvSpPr>
            <a:spLocks noGrp="1"/>
          </p:cNvSpPr>
          <p:nvPr>
            <p:ph type="body" idx="1"/>
          </p:nvPr>
        </p:nvSpPr>
        <p:spPr>
          <a:xfrm>
            <a:off x="571499" y="3600450"/>
            <a:ext cx="8001000" cy="41148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pPr/>
              <a:t>14.12.2022</a:t>
            </a:fld>
            <a:endParaRPr lang="tr-TR"/>
          </a:p>
        </p:txBody>
      </p:sp>
      <p:sp>
        <p:nvSpPr>
          <p:cNvPr id="5" name="Footer Placeholder 4"/>
          <p:cNvSpPr>
            <a:spLocks noGrp="1"/>
          </p:cNvSpPr>
          <p:nvPr>
            <p:ph type="ftr" sz="quarter" idx="11"/>
          </p:nvPr>
        </p:nvSpPr>
        <p:spPr>
          <a:xfrm>
            <a:off x="5791200" y="4767263"/>
            <a:ext cx="2895600" cy="273844"/>
          </a:xfrm>
        </p:spPr>
        <p:txBody>
          <a:bodyPr/>
          <a:lstStyle/>
          <a:p>
            <a:endParaRPr lang="tr-TR"/>
          </a:p>
        </p:txBody>
      </p:sp>
      <p:sp>
        <p:nvSpPr>
          <p:cNvPr id="6" name="Slide Number Placeholder 5"/>
          <p:cNvSpPr>
            <a:spLocks noGrp="1"/>
          </p:cNvSpPr>
          <p:nvPr>
            <p:ph type="sldNum" sz="quarter" idx="12"/>
          </p:nvPr>
        </p:nvSpPr>
        <p:spPr>
          <a:xfrm>
            <a:off x="3959352" y="3291840"/>
            <a:ext cx="1216152" cy="273844"/>
          </a:xfrm>
        </p:spPr>
        <p:txBody>
          <a:bodyPr/>
          <a:lstStyle>
            <a:lvl1pPr algn="ctr">
              <a:defRPr sz="2400">
                <a:solidFill>
                  <a:srgbClr val="FFFFFF"/>
                </a:solidFill>
              </a:defRPr>
            </a:lvl1pPr>
          </a:lstStyle>
          <a:p>
            <a:fld id="{F302176B-0E47-46AC-8F43-DAB4B8A37D06}" type="slidenum">
              <a:rPr lang="tr-TR" smtClean="0"/>
              <a:pPr/>
              <a:t>‹#›</a:t>
            </a:fld>
            <a:endParaRPr lang="tr-TR"/>
          </a:p>
        </p:txBody>
      </p:sp>
      <p:sp>
        <p:nvSpPr>
          <p:cNvPr id="11" name="TextBox 10"/>
          <p:cNvSpPr txBox="1"/>
          <p:nvPr/>
        </p:nvSpPr>
        <p:spPr>
          <a:xfrm>
            <a:off x="4818888" y="3195829"/>
            <a:ext cx="1219200" cy="584775"/>
          </a:xfrm>
          <a:prstGeom prst="rect">
            <a:avLst/>
          </a:prstGeom>
          <a:noFill/>
        </p:spPr>
        <p:txBody>
          <a:bodyPr wrap="square" rtlCol="0">
            <a:spAutoFit/>
          </a:bodyPr>
          <a:lstStyle/>
          <a:p>
            <a:pPr algn="l"/>
            <a:r>
              <a:rPr lang="en-US" sz="3200" spc="150" dirty="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3195829"/>
            <a:ext cx="1219200" cy="584775"/>
          </a:xfrm>
          <a:prstGeom prst="rect">
            <a:avLst/>
          </a:prstGeom>
          <a:noFill/>
        </p:spPr>
        <p:txBody>
          <a:bodyPr wrap="square" rtlCol="0">
            <a:spAutoFit/>
          </a:bodyPr>
          <a:lstStyle/>
          <a:p>
            <a:pPr algn="r"/>
            <a:r>
              <a:rPr lang="en-US" sz="3200" spc="150" dirty="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pPr/>
              <a:t>14.12.2022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pPr/>
              <a:t>14.12.2022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pPr/>
              <a:t>14.12.2022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14.12.2022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7"/>
            <a:ext cx="5638800" cy="709613"/>
          </a:xfrm>
        </p:spPr>
        <p:txBody>
          <a:bodyPr anchor="ctr">
            <a:noAutofit/>
          </a:bodyPr>
          <a:lstStyle>
            <a:lvl1pPr algn="l">
              <a:defRPr sz="4000" b="0"/>
            </a:lvl1pPr>
          </a:lstStyle>
          <a:p>
            <a:r>
              <a:rPr lang="tr-TR"/>
              <a:t>Asıl başlık stili için tıklatın</a:t>
            </a:r>
            <a:endParaRPr lang="en-US" dirty="0"/>
          </a:p>
        </p:txBody>
      </p:sp>
      <p:sp>
        <p:nvSpPr>
          <p:cNvPr id="3" name="Content Placeholder 2"/>
          <p:cNvSpPr>
            <a:spLocks noGrp="1"/>
          </p:cNvSpPr>
          <p:nvPr>
            <p:ph idx="1"/>
          </p:nvPr>
        </p:nvSpPr>
        <p:spPr>
          <a:xfrm>
            <a:off x="438912" y="1289304"/>
            <a:ext cx="8247888" cy="340156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pPr/>
              <a:t>14.12.2022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8" name="Rectangle 7"/>
          <p:cNvSpPr/>
          <p:nvPr/>
        </p:nvSpPr>
        <p:spPr>
          <a:xfrm>
            <a:off x="6172200" y="121158"/>
            <a:ext cx="2971800" cy="8641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05740"/>
            <a:ext cx="2743200" cy="70866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9" name="Rectangle 8"/>
          <p:cNvSpPr/>
          <p:nvPr/>
        </p:nvSpPr>
        <p:spPr>
          <a:xfrm>
            <a:off x="6144768" y="100584"/>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00584"/>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287780"/>
            <a:ext cx="8249920" cy="339852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pPr/>
              <a:t>14.12.2022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8" name="Rectangle 7"/>
          <p:cNvSpPr/>
          <p:nvPr/>
        </p:nvSpPr>
        <p:spPr>
          <a:xfrm>
            <a:off x="6172200" y="121158"/>
            <a:ext cx="2971800" cy="8641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00584"/>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171450"/>
            <a:ext cx="5638800" cy="754380"/>
          </a:xfrm>
        </p:spPr>
        <p:txBody>
          <a:bodyPr anchor="ctr">
            <a:noAutofit/>
          </a:bodyPr>
          <a:lstStyle>
            <a:lvl1pPr algn="l">
              <a:defRPr sz="4000" b="0"/>
            </a:lvl1pPr>
          </a:lstStyle>
          <a:p>
            <a:r>
              <a:rPr lang="tr-TR"/>
              <a:t>Asıl başlık stili için tıklatın</a:t>
            </a:r>
            <a:endParaRPr lang="en-US" dirty="0"/>
          </a:p>
        </p:txBody>
      </p:sp>
      <p:sp>
        <p:nvSpPr>
          <p:cNvPr id="4" name="Text Placeholder 3"/>
          <p:cNvSpPr>
            <a:spLocks noGrp="1"/>
          </p:cNvSpPr>
          <p:nvPr>
            <p:ph type="body" sz="half" idx="2"/>
          </p:nvPr>
        </p:nvSpPr>
        <p:spPr>
          <a:xfrm>
            <a:off x="6248400" y="171450"/>
            <a:ext cx="2819400" cy="7543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11" name="Rectangle 10"/>
          <p:cNvSpPr/>
          <p:nvPr/>
        </p:nvSpPr>
        <p:spPr>
          <a:xfrm>
            <a:off x="6144768" y="100584"/>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75438"/>
            <a:ext cx="9144000" cy="109042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25731"/>
            <a:ext cx="9144000" cy="865736"/>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37160"/>
            <a:ext cx="8229600" cy="833748"/>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2"/>
                </a:solidFill>
              </a:defRPr>
            </a:lvl1pPr>
          </a:lstStyle>
          <a:p>
            <a:fld id="{A23720DD-5B6D-40BF-8493-A6B52D484E6B}" type="datetimeFigureOut">
              <a:rPr lang="tr-TR" smtClean="0"/>
              <a:pPr/>
              <a:t>14.12.2022</a:t>
            </a:fld>
            <a:endParaRPr lang="tr-T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2"/>
                </a:solidFill>
              </a:defRPr>
            </a:lvl1pPr>
          </a:lstStyle>
          <a:p>
            <a:fld id="{F302176B-0E47-46AC-8F43-DAB4B8A37D06}" type="slidenum">
              <a:rPr lang="tr-TR" smtClean="0"/>
              <a:pPr/>
              <a:t>‹#›</a:t>
            </a:fld>
            <a:endParaRPr lang="tr-TR"/>
          </a:p>
        </p:txBody>
      </p:sp>
      <p:sp>
        <p:nvSpPr>
          <p:cNvPr id="9" name="Rectangle 8"/>
          <p:cNvSpPr/>
          <p:nvPr/>
        </p:nvSpPr>
        <p:spPr>
          <a:xfrm>
            <a:off x="0" y="1026414"/>
            <a:ext cx="9144000" cy="112014"/>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07505" y="411510"/>
            <a:ext cx="8902549" cy="1368152"/>
          </a:xfrm>
        </p:spPr>
        <p:txBody>
          <a:bodyPr>
            <a:noAutofit/>
          </a:bodyPr>
          <a:lstStyle/>
          <a:p>
            <a:r>
              <a:rPr lang="tr-TR" b="1" dirty="0">
                <a:solidFill>
                  <a:srgbClr val="FF0000"/>
                </a:solidFill>
              </a:rPr>
              <a:t>BİLSEM SÜRECİ VE TANITIMI</a:t>
            </a:r>
          </a:p>
        </p:txBody>
      </p:sp>
      <p:pic>
        <p:nvPicPr>
          <p:cNvPr id="7" name="Resim 6"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5" y="4464998"/>
            <a:ext cx="611192" cy="555024"/>
          </a:xfrm>
          <a:prstGeom prst="rect">
            <a:avLst/>
          </a:prstGeom>
          <a:noFill/>
          <a:ln>
            <a:noFill/>
          </a:ln>
        </p:spPr>
      </p:pic>
      <p:pic>
        <p:nvPicPr>
          <p:cNvPr id="8" name="Resim 7" descr="D:\Users\Hp\Desktop\social-media-computer-icons-tulane-university-facebook-drawing-vector-twitter-thumbnail.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304" y="4506615"/>
            <a:ext cx="406046" cy="390784"/>
          </a:xfrm>
          <a:prstGeom prst="rect">
            <a:avLst/>
          </a:prstGeom>
          <a:noFill/>
          <a:ln>
            <a:noFill/>
          </a:ln>
        </p:spPr>
      </p:pic>
      <p:pic>
        <p:nvPicPr>
          <p:cNvPr id="9" name="Picture 7" descr="D:\Users\Hp\Desktop\Facebook_icon.sv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79913" y="4508302"/>
            <a:ext cx="443458" cy="461372"/>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611560" y="4542753"/>
            <a:ext cx="1329908" cy="369332"/>
          </a:xfrm>
          <a:prstGeom prst="rect">
            <a:avLst/>
          </a:prstGeom>
          <a:noFill/>
        </p:spPr>
        <p:txBody>
          <a:bodyPr wrap="square" rtlCol="0">
            <a:spAutoFit/>
          </a:bodyPr>
          <a:lstStyle/>
          <a:p>
            <a:r>
              <a:rPr lang="tr-TR" dirty="0" err="1" smtClean="0">
                <a:latin typeface="Trebuchet MS" pitchFamily="34" charset="0"/>
              </a:rPr>
              <a:t>nizipram</a:t>
            </a:r>
            <a:endParaRPr lang="tr-TR" dirty="0">
              <a:latin typeface="Trebuchet MS" pitchFamily="34" charset="0"/>
            </a:endParaRPr>
          </a:p>
        </p:txBody>
      </p:sp>
      <p:sp>
        <p:nvSpPr>
          <p:cNvPr id="11" name="Metin kutusu 10"/>
          <p:cNvSpPr txBox="1"/>
          <p:nvPr/>
        </p:nvSpPr>
        <p:spPr>
          <a:xfrm>
            <a:off x="4223371" y="4510911"/>
            <a:ext cx="1329908" cy="369332"/>
          </a:xfrm>
          <a:prstGeom prst="rect">
            <a:avLst/>
          </a:prstGeom>
          <a:noFill/>
        </p:spPr>
        <p:txBody>
          <a:bodyPr wrap="square" rtlCol="0">
            <a:spAutoFit/>
          </a:bodyPr>
          <a:lstStyle/>
          <a:p>
            <a:r>
              <a:rPr lang="tr-TR" dirty="0" err="1" smtClean="0">
                <a:latin typeface="Trebuchet MS" pitchFamily="34" charset="0"/>
              </a:rPr>
              <a:t>nizipram</a:t>
            </a:r>
            <a:endParaRPr lang="tr-TR" dirty="0">
              <a:latin typeface="Trebuchet MS" pitchFamily="34" charset="0"/>
            </a:endParaRPr>
          </a:p>
        </p:txBody>
      </p:sp>
      <p:sp>
        <p:nvSpPr>
          <p:cNvPr id="12" name="Metin kutusu 11"/>
          <p:cNvSpPr txBox="1"/>
          <p:nvPr/>
        </p:nvSpPr>
        <p:spPr>
          <a:xfrm>
            <a:off x="7680146" y="4506615"/>
            <a:ext cx="1329908" cy="369332"/>
          </a:xfrm>
          <a:prstGeom prst="rect">
            <a:avLst/>
          </a:prstGeom>
          <a:noFill/>
        </p:spPr>
        <p:txBody>
          <a:bodyPr wrap="square" rtlCol="0">
            <a:spAutoFit/>
          </a:bodyPr>
          <a:lstStyle/>
          <a:p>
            <a:r>
              <a:rPr lang="tr-TR" dirty="0" err="1" smtClean="0">
                <a:latin typeface="Trebuchet MS" pitchFamily="34" charset="0"/>
              </a:rPr>
              <a:t>nizipram</a:t>
            </a:r>
            <a:endParaRPr lang="tr-TR" dirty="0">
              <a:latin typeface="Trebuchet MS" pitchFamily="34" charset="0"/>
            </a:endParaRPr>
          </a:p>
        </p:txBody>
      </p:sp>
      <p:pic>
        <p:nvPicPr>
          <p:cNvPr id="1026" name="Picture 2" descr="C:\Users\acer\Desktop\Yeni Resim-photoaidcom-cropped.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9913" y="2067694"/>
            <a:ext cx="1773366" cy="182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63161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chemeClr val="bg1"/>
                </a:solidFill>
              </a:rPr>
              <a:t>ADAY GÖSTERME SÜRECİ</a:t>
            </a:r>
            <a:endParaRPr lang="tr-TR" dirty="0"/>
          </a:p>
        </p:txBody>
      </p:sp>
      <p:sp>
        <p:nvSpPr>
          <p:cNvPr id="3" name="İçerik Yer Tutucusu 2"/>
          <p:cNvSpPr>
            <a:spLocks noGrp="1"/>
          </p:cNvSpPr>
          <p:nvPr>
            <p:ph idx="1"/>
          </p:nvPr>
        </p:nvSpPr>
        <p:spPr/>
        <p:txBody>
          <a:bodyPr>
            <a:normAutofit fontScale="85000" lnSpcReduction="10000"/>
          </a:bodyPr>
          <a:lstStyle/>
          <a:p>
            <a:pPr marL="457200" indent="-457200">
              <a:buFont typeface="+mj-lt"/>
              <a:buAutoNum type="arabicPeriod" startAt="4"/>
            </a:pPr>
            <a:r>
              <a:rPr lang="tr-TR" dirty="0"/>
              <a:t>Bir öğrenci </a:t>
            </a:r>
            <a:r>
              <a:rPr lang="tr-TR" b="1" dirty="0">
                <a:solidFill>
                  <a:srgbClr val="FF0000"/>
                </a:solidFill>
              </a:rPr>
              <a:t>en fazla iki yetenek alanı</a:t>
            </a:r>
            <a:r>
              <a:rPr lang="tr-TR" dirty="0"/>
              <a:t>ndan aday gösterilebilecektir. </a:t>
            </a:r>
          </a:p>
          <a:p>
            <a:pPr marL="457200" indent="-457200">
              <a:buFont typeface="+mj-lt"/>
              <a:buAutoNum type="arabicPeriod" startAt="4"/>
            </a:pPr>
            <a:endParaRPr lang="tr-TR" dirty="0"/>
          </a:p>
          <a:p>
            <a:pPr marL="457200" indent="-457200">
              <a:buFont typeface="+mj-lt"/>
              <a:buAutoNum type="arabicPeriod" startAt="4"/>
            </a:pPr>
            <a:r>
              <a:rPr lang="tr-TR" dirty="0"/>
              <a:t>Sınıf öğretmenleri </a:t>
            </a:r>
            <a:r>
              <a:rPr lang="tr-TR" dirty="0" smtClean="0"/>
              <a:t>tarafından aday gösterilmek üzere </a:t>
            </a:r>
            <a:r>
              <a:rPr lang="tr-TR" dirty="0"/>
              <a:t>önerilen öğrenciler için</a:t>
            </a:r>
            <a:r>
              <a:rPr lang="tr-TR" b="1" dirty="0">
                <a:solidFill>
                  <a:srgbClr val="FF0000"/>
                </a:solidFill>
              </a:rPr>
              <a:t>; EK 1 Gözlem </a:t>
            </a:r>
            <a:r>
              <a:rPr lang="tr-TR" b="1" dirty="0" err="1">
                <a:solidFill>
                  <a:srgbClr val="FF0000"/>
                </a:solidFill>
              </a:rPr>
              <a:t>Formu</a:t>
            </a:r>
            <a:r>
              <a:rPr lang="tr-TR" dirty="0" err="1"/>
              <a:t>’nun</a:t>
            </a:r>
            <a:r>
              <a:rPr lang="tr-TR" dirty="0"/>
              <a:t> çıktısı doldurularak okul yönlendirme komisyonuna teslim edilecektir. </a:t>
            </a:r>
          </a:p>
          <a:p>
            <a:pPr marL="457200" indent="-457200">
              <a:buFont typeface="+mj-lt"/>
              <a:buAutoNum type="arabicPeriod" startAt="4"/>
            </a:pPr>
            <a:r>
              <a:rPr lang="tr-TR" dirty="0"/>
              <a:t>Okul yönlendirme komisyonu tarafından aday gösterilmesine karar </a:t>
            </a:r>
            <a:r>
              <a:rPr lang="tr-TR" dirty="0" smtClean="0"/>
              <a:t>verilen öğrenci/öğrencilere ait gözlem formları ilgili öğretmenlere imza karşılığında tebliğ edilecektir. </a:t>
            </a:r>
            <a:r>
              <a:rPr lang="tr-TR" b="1" dirty="0" smtClean="0">
                <a:solidFill>
                  <a:srgbClr val="FF0000"/>
                </a:solidFill>
              </a:rPr>
              <a:t>Sınıf öğretmenleri</a:t>
            </a:r>
            <a:r>
              <a:rPr lang="tr-TR" dirty="0" smtClean="0"/>
              <a:t>, komisyon tarafından tebliğ edilen gözlem formlarını </a:t>
            </a:r>
            <a:r>
              <a:rPr lang="tr-TR" b="1" dirty="0" smtClean="0">
                <a:solidFill>
                  <a:srgbClr val="FF0000"/>
                </a:solidFill>
              </a:rPr>
              <a:t>MEBBİS/e-Okul Yönetim Bilgi Sistemi </a:t>
            </a:r>
            <a:r>
              <a:rPr lang="tr-TR" dirty="0" smtClean="0"/>
              <a:t>Modülüne işleyerek kaydedeceklerdir.</a:t>
            </a:r>
            <a:endParaRPr lang="tr-TR" dirty="0"/>
          </a:p>
        </p:txBody>
      </p:sp>
    </p:spTree>
    <p:extLst>
      <p:ext uri="{BB962C8B-B14F-4D97-AF65-F5344CB8AC3E}">
        <p14:creationId xmlns:p14="http://schemas.microsoft.com/office/powerpoint/2010/main" val="1401339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chemeClr val="bg1"/>
                </a:solidFill>
              </a:rPr>
              <a:t>ADAY GÖSTERME SÜRECİ</a:t>
            </a:r>
            <a:endParaRPr lang="tr-TR" dirty="0"/>
          </a:p>
        </p:txBody>
      </p:sp>
      <p:sp>
        <p:nvSpPr>
          <p:cNvPr id="3" name="İçerik Yer Tutucusu 2"/>
          <p:cNvSpPr>
            <a:spLocks noGrp="1"/>
          </p:cNvSpPr>
          <p:nvPr>
            <p:ph idx="1"/>
          </p:nvPr>
        </p:nvSpPr>
        <p:spPr>
          <a:xfrm>
            <a:off x="467544" y="2067694"/>
            <a:ext cx="8229600" cy="2890416"/>
          </a:xfrm>
        </p:spPr>
        <p:txBody>
          <a:bodyPr>
            <a:normAutofit fontScale="92500" lnSpcReduction="20000"/>
          </a:bodyPr>
          <a:lstStyle/>
          <a:p>
            <a:pPr marL="457200" indent="-457200">
              <a:buFont typeface="+mj-lt"/>
              <a:buAutoNum type="alphaLcParenR"/>
            </a:pPr>
            <a:r>
              <a:rPr lang="tr-TR" dirty="0"/>
              <a:t>Sınıf öğretmeni tarafından önerilen öğrenci/öğrencilerin gözlem formlarını değerlendirerek aday gösterilecek öğrencileri belirlemek,</a:t>
            </a:r>
          </a:p>
          <a:p>
            <a:pPr marL="457200" indent="-457200">
              <a:buFont typeface="+mj-lt"/>
              <a:buAutoNum type="alphaLcParenR"/>
            </a:pPr>
            <a:r>
              <a:rPr lang="tr-TR" dirty="0"/>
              <a:t>Aday gösterilecek öğrencilerin sınıf bazlı </a:t>
            </a:r>
            <a:r>
              <a:rPr lang="tr-TR" dirty="0" smtClean="0"/>
              <a:t>listelerini ve  </a:t>
            </a:r>
            <a:r>
              <a:rPr lang="tr-TR" dirty="0"/>
              <a:t>ilgili sınıf öğretmenlerine tebliğ etmek,</a:t>
            </a:r>
          </a:p>
          <a:p>
            <a:pPr marL="457200" indent="-457200">
              <a:buFont typeface="+mj-lt"/>
              <a:buAutoNum type="alphaLcParenR"/>
            </a:pPr>
            <a:r>
              <a:rPr lang="tr-TR" dirty="0"/>
              <a:t>Aday gösterilen öğrenci bilgilerini kontrol etmek ve varsa gerekli düzeltme işlemlerini gerçekleştirmek,</a:t>
            </a:r>
          </a:p>
          <a:p>
            <a:pPr marL="457200" indent="-457200">
              <a:buFont typeface="+mj-lt"/>
              <a:buAutoNum type="alphaLcParenR"/>
            </a:pPr>
            <a:r>
              <a:rPr lang="tr-TR" dirty="0"/>
              <a:t>Resim ve müzik yetenek alanları ön değerlendirme uygulamalarında gerekli ortamı sağlamaktır.</a:t>
            </a:r>
          </a:p>
        </p:txBody>
      </p:sp>
      <p:sp>
        <p:nvSpPr>
          <p:cNvPr id="4" name="Başlık 1"/>
          <p:cNvSpPr txBox="1">
            <a:spLocks/>
          </p:cNvSpPr>
          <p:nvPr/>
        </p:nvSpPr>
        <p:spPr>
          <a:xfrm>
            <a:off x="395536" y="1203598"/>
            <a:ext cx="8229600" cy="8337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pPr marL="457200" indent="-457200"/>
            <a:r>
              <a:rPr lang="tr-TR" sz="2400" dirty="0">
                <a:solidFill>
                  <a:srgbClr val="FF0000"/>
                </a:solidFill>
                <a:latin typeface="Arial Black" pitchFamily="34" charset="0"/>
              </a:rPr>
              <a:t>Okul Yönlendirme Komisyonunun Görevleri</a:t>
            </a:r>
          </a:p>
        </p:txBody>
      </p:sp>
    </p:spTree>
    <p:extLst>
      <p:ext uri="{BB962C8B-B14F-4D97-AF65-F5344CB8AC3E}">
        <p14:creationId xmlns:p14="http://schemas.microsoft.com/office/powerpoint/2010/main" val="1401339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chemeClr val="bg1"/>
                </a:solidFill>
              </a:rPr>
              <a:t>ADAY GÖSTERME SÜRECİ</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Okul </a:t>
            </a:r>
            <a:r>
              <a:rPr lang="tr-TR" dirty="0"/>
              <a:t>yönlendirme komisyonları tarafından aday gösterilmesine karar verilen özel </a:t>
            </a:r>
            <a:r>
              <a:rPr lang="tr-TR" dirty="0" smtClean="0"/>
              <a:t>eğitim ihtiyacı </a:t>
            </a:r>
            <a:r>
              <a:rPr lang="tr-TR" dirty="0"/>
              <a:t>olan öğrencilerden; </a:t>
            </a:r>
            <a:endParaRPr lang="tr-TR" dirty="0" smtClean="0"/>
          </a:p>
          <a:p>
            <a:pPr marL="0" indent="0">
              <a:buNone/>
            </a:pPr>
            <a:r>
              <a:rPr lang="tr-TR" dirty="0" smtClean="0">
                <a:solidFill>
                  <a:srgbClr val="C00000"/>
                </a:solidFill>
              </a:rPr>
              <a:t>total </a:t>
            </a:r>
            <a:r>
              <a:rPr lang="tr-TR" dirty="0">
                <a:solidFill>
                  <a:srgbClr val="C00000"/>
                </a:solidFill>
              </a:rPr>
              <a:t>görme yetersizliğine,</a:t>
            </a:r>
            <a:r>
              <a:rPr lang="tr-TR" dirty="0"/>
              <a:t> </a:t>
            </a:r>
            <a:endParaRPr lang="tr-TR" dirty="0" smtClean="0"/>
          </a:p>
          <a:p>
            <a:pPr marL="0" indent="0">
              <a:buNone/>
            </a:pPr>
            <a:r>
              <a:rPr lang="tr-TR" dirty="0" smtClean="0">
                <a:solidFill>
                  <a:srgbClr val="FFC000"/>
                </a:solidFill>
              </a:rPr>
              <a:t>total </a:t>
            </a:r>
            <a:r>
              <a:rPr lang="tr-TR" dirty="0">
                <a:solidFill>
                  <a:srgbClr val="FFC000"/>
                </a:solidFill>
              </a:rPr>
              <a:t>işitme yetersizliğine</a:t>
            </a:r>
            <a:r>
              <a:rPr lang="tr-TR" dirty="0"/>
              <a:t> </a:t>
            </a:r>
            <a:r>
              <a:rPr lang="tr-TR" dirty="0">
                <a:solidFill>
                  <a:srgbClr val="92D050"/>
                </a:solidFill>
              </a:rPr>
              <a:t>,</a:t>
            </a:r>
            <a:r>
              <a:rPr lang="tr-TR" dirty="0" smtClean="0">
                <a:solidFill>
                  <a:srgbClr val="92D050"/>
                </a:solidFill>
              </a:rPr>
              <a:t> </a:t>
            </a:r>
          </a:p>
          <a:p>
            <a:pPr marL="0" indent="0">
              <a:buNone/>
            </a:pPr>
            <a:r>
              <a:rPr lang="tr-TR" dirty="0" smtClean="0">
                <a:solidFill>
                  <a:srgbClr val="00B050"/>
                </a:solidFill>
              </a:rPr>
              <a:t>otizm </a:t>
            </a:r>
            <a:r>
              <a:rPr lang="tr-TR" dirty="0">
                <a:solidFill>
                  <a:srgbClr val="00B050"/>
                </a:solidFill>
              </a:rPr>
              <a:t>spektrum bozukluğuna ilişkin Engelli Sağlık Kurulu </a:t>
            </a:r>
            <a:r>
              <a:rPr lang="tr-TR" dirty="0" smtClean="0">
                <a:solidFill>
                  <a:srgbClr val="00B050"/>
                </a:solidFill>
              </a:rPr>
              <a:t>Raporu </a:t>
            </a:r>
            <a:r>
              <a:rPr lang="tr-TR" dirty="0">
                <a:solidFill>
                  <a:srgbClr val="00B0F0"/>
                </a:solidFill>
              </a:rPr>
              <a:t>Çocuklar İçin </a:t>
            </a:r>
            <a:r>
              <a:rPr lang="tr-TR" dirty="0" smtClean="0">
                <a:solidFill>
                  <a:srgbClr val="00B0F0"/>
                </a:solidFill>
              </a:rPr>
              <a:t>Özel Gereksinim </a:t>
            </a:r>
            <a:r>
              <a:rPr lang="tr-TR" dirty="0">
                <a:solidFill>
                  <a:srgbClr val="00B0F0"/>
                </a:solidFill>
              </a:rPr>
              <a:t>Raporu (ÇÖZGER)</a:t>
            </a:r>
            <a:r>
              <a:rPr lang="tr-TR" dirty="0"/>
              <a:t> </a:t>
            </a:r>
            <a:r>
              <a:rPr lang="tr-TR" dirty="0" smtClean="0"/>
              <a:t>,</a:t>
            </a:r>
          </a:p>
          <a:p>
            <a:pPr marL="0" indent="0">
              <a:buNone/>
            </a:pPr>
            <a:r>
              <a:rPr lang="tr-TR" dirty="0" smtClean="0"/>
              <a:t>ile </a:t>
            </a:r>
            <a:r>
              <a:rPr lang="tr-TR" dirty="0"/>
              <a:t>durumlarını belgeleyenler </a:t>
            </a:r>
            <a:r>
              <a:rPr lang="tr-TR" b="1" dirty="0">
                <a:solidFill>
                  <a:srgbClr val="FF0000"/>
                </a:solidFill>
              </a:rPr>
              <a:t>ön değerlendirme </a:t>
            </a:r>
            <a:r>
              <a:rPr lang="tr-TR" b="1" dirty="0" smtClean="0">
                <a:solidFill>
                  <a:srgbClr val="FF0000"/>
                </a:solidFill>
              </a:rPr>
              <a:t>sürecine katılmayacaktır</a:t>
            </a:r>
            <a:r>
              <a:rPr lang="tr-TR" dirty="0"/>
              <a:t>. İl tanılama sınav komisyonları tarafından söz konusu öğrencilere </a:t>
            </a:r>
            <a:r>
              <a:rPr lang="tr-TR" dirty="0" smtClean="0"/>
              <a:t>ait bilgiler </a:t>
            </a:r>
            <a:r>
              <a:rPr lang="tr-TR" dirty="0"/>
              <a:t>Merkez Tanılama Sınav Komisyonuna bildirilecektir</a:t>
            </a:r>
          </a:p>
        </p:txBody>
      </p:sp>
    </p:spTree>
    <p:extLst>
      <p:ext uri="{BB962C8B-B14F-4D97-AF65-F5344CB8AC3E}">
        <p14:creationId xmlns:p14="http://schemas.microsoft.com/office/powerpoint/2010/main" val="1401339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chemeClr val="bg1"/>
                </a:solidFill>
              </a:rPr>
              <a:t>UYGULAMA ESASLARI </a:t>
            </a:r>
            <a:endParaRPr lang="tr-TR" dirty="0"/>
          </a:p>
        </p:txBody>
      </p:sp>
      <p:sp>
        <p:nvSpPr>
          <p:cNvPr id="3" name="İçerik Yer Tutucusu 2"/>
          <p:cNvSpPr>
            <a:spLocks noGrp="1"/>
          </p:cNvSpPr>
          <p:nvPr>
            <p:ph idx="1"/>
          </p:nvPr>
        </p:nvSpPr>
        <p:spPr>
          <a:xfrm>
            <a:off x="457200" y="1203598"/>
            <a:ext cx="8229600" cy="3603847"/>
          </a:xfrm>
        </p:spPr>
        <p:txBody>
          <a:bodyPr>
            <a:normAutofit fontScale="85000" lnSpcReduction="20000"/>
          </a:bodyPr>
          <a:lstStyle/>
          <a:p>
            <a:pPr marL="0" indent="0">
              <a:buNone/>
            </a:pPr>
            <a:r>
              <a:rPr lang="tr-TR" b="1" dirty="0" smtClean="0"/>
              <a:t>Ön Değerlendirme Uygulama Esasları </a:t>
            </a:r>
          </a:p>
          <a:p>
            <a:endParaRPr lang="tr-TR" dirty="0" smtClean="0"/>
          </a:p>
          <a:p>
            <a:pPr marL="457200" indent="-457200">
              <a:buFont typeface="+mj-lt"/>
              <a:buAutoNum type="alphaLcParenR"/>
            </a:pPr>
            <a:r>
              <a:rPr lang="tr-TR" dirty="0" smtClean="0"/>
              <a:t>Ön değerlendirme uygulamaları genel zihinsel yetenek alanı için il tanılama sınav komisyonları tarafından belirlenen uygulama merkezlerinde tablet bilgisayarlar üzerinden, resim ve müzik yetenek alanları için ise öğrencilerin kayıtlı bulundukları okullarda  elektronik ortamda </a:t>
            </a:r>
            <a:r>
              <a:rPr lang="tr-TR" b="1" dirty="0" smtClean="0">
                <a:solidFill>
                  <a:srgbClr val="FF0000"/>
                </a:solidFill>
              </a:rPr>
              <a:t>14 Ocak-09 Nisan 2023</a:t>
            </a:r>
            <a:r>
              <a:rPr lang="tr-TR" dirty="0" smtClean="0"/>
              <a:t> tarihleri arasında yapılacaktır. </a:t>
            </a:r>
          </a:p>
          <a:p>
            <a:pPr marL="457200" indent="-457200">
              <a:buFont typeface="+mj-lt"/>
              <a:buAutoNum type="alphaLcParenR"/>
            </a:pPr>
            <a:r>
              <a:rPr lang="tr-TR" dirty="0"/>
              <a:t>Genel zihinsel yetenek alanı ön değerlendirme uygulamalarına girecek </a:t>
            </a:r>
            <a:r>
              <a:rPr lang="tr-TR" dirty="0" smtClean="0"/>
              <a:t>öğrencilerin randevuları</a:t>
            </a:r>
            <a:r>
              <a:rPr lang="tr-TR" dirty="0"/>
              <a:t>, il tanılama sınav komisyonları tarafından MEBBİS/BİLSEM </a:t>
            </a:r>
            <a:r>
              <a:rPr lang="tr-TR" dirty="0" smtClean="0"/>
              <a:t>Modülü üzerinden verilecektir. Uygulamalar, </a:t>
            </a:r>
            <a:r>
              <a:rPr lang="tr-TR" b="1" dirty="0" smtClean="0">
                <a:solidFill>
                  <a:srgbClr val="FF0000"/>
                </a:solidFill>
              </a:rPr>
              <a:t>cumartesi ve pazar günleri; 09:00, 10:15, 11:30, 13:30, 14:45, 16:00 saatlerinde olmak üzere günlük altı (6) oturum </a:t>
            </a:r>
            <a:r>
              <a:rPr lang="tr-TR" dirty="0" smtClean="0"/>
              <a:t>olacak şekilde planlanacaktır.</a:t>
            </a:r>
          </a:p>
          <a:p>
            <a:pPr marL="457200" indent="-457200">
              <a:buFont typeface="+mj-lt"/>
              <a:buAutoNum type="alphaLcParenR"/>
            </a:pPr>
            <a:endParaRPr lang="tr-TR" dirty="0"/>
          </a:p>
        </p:txBody>
      </p:sp>
    </p:spTree>
    <p:extLst>
      <p:ext uri="{BB962C8B-B14F-4D97-AF65-F5344CB8AC3E}">
        <p14:creationId xmlns:p14="http://schemas.microsoft.com/office/powerpoint/2010/main" val="38544550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chemeClr val="bg1"/>
                </a:solidFill>
              </a:rPr>
              <a:t>UYGULAMA ESASLARI </a:t>
            </a:r>
            <a:endParaRPr lang="tr-TR" dirty="0"/>
          </a:p>
        </p:txBody>
      </p:sp>
      <p:sp>
        <p:nvSpPr>
          <p:cNvPr id="3" name="İçerik Yer Tutucusu 2"/>
          <p:cNvSpPr>
            <a:spLocks noGrp="1"/>
          </p:cNvSpPr>
          <p:nvPr>
            <p:ph idx="1"/>
          </p:nvPr>
        </p:nvSpPr>
        <p:spPr>
          <a:xfrm>
            <a:off x="251520" y="1200150"/>
            <a:ext cx="8640960" cy="3747864"/>
          </a:xfrm>
        </p:spPr>
        <p:txBody>
          <a:bodyPr>
            <a:normAutofit/>
          </a:bodyPr>
          <a:lstStyle/>
          <a:p>
            <a:pPr marL="0" indent="0">
              <a:buNone/>
            </a:pPr>
            <a:r>
              <a:rPr lang="tr-TR" b="1" dirty="0"/>
              <a:t>Ön Değerlendirme Uygulama Esasları </a:t>
            </a:r>
          </a:p>
          <a:p>
            <a:pPr marL="0" indent="0">
              <a:buNone/>
            </a:pPr>
            <a:r>
              <a:rPr lang="tr-TR" dirty="0"/>
              <a:t> </a:t>
            </a:r>
            <a:r>
              <a:rPr lang="tr-TR" dirty="0" smtClean="0"/>
              <a:t> </a:t>
            </a:r>
          </a:p>
          <a:p>
            <a:pPr marL="0" indent="0">
              <a:buNone/>
            </a:pPr>
            <a:r>
              <a:rPr lang="tr-TR" dirty="0"/>
              <a:t> </a:t>
            </a:r>
            <a:r>
              <a:rPr lang="tr-TR" dirty="0" smtClean="0"/>
              <a:t>    Öğretmen </a:t>
            </a:r>
            <a:r>
              <a:rPr lang="tr-TR" dirty="0"/>
              <a:t>ve öğrencilerin uygulamaya çağrı cihazı, telsiz, radyo, cep telefonu gibi haberleşme araçları ile veri bank, dizüstü bilgisayar, el bilgisayarı, cep bilgisayarı, saat dışında fonksiyonu bulunan saat vb. her türlü bilgisayar özelliği olan, özel elektronik donanımlı aletler, hesap makinesi, fotoğraf makinesi, kamera vb. cihazlarla gelmeleri yasaktır. </a:t>
            </a:r>
          </a:p>
          <a:p>
            <a:pPr marL="457200" indent="-457200">
              <a:buFont typeface="+mj-lt"/>
              <a:buAutoNum type="alphaLcParenR" startAt="3"/>
            </a:pPr>
            <a:endParaRPr lang="tr-TR" dirty="0"/>
          </a:p>
        </p:txBody>
      </p:sp>
    </p:spTree>
    <p:extLst>
      <p:ext uri="{BB962C8B-B14F-4D97-AF65-F5344CB8AC3E}">
        <p14:creationId xmlns:p14="http://schemas.microsoft.com/office/powerpoint/2010/main" val="26236753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chemeClr val="bg1"/>
                </a:solidFill>
              </a:rPr>
              <a:t>UYGULAMA ESASLARI </a:t>
            </a:r>
            <a:endParaRPr lang="tr-TR" dirty="0"/>
          </a:p>
        </p:txBody>
      </p:sp>
      <p:sp>
        <p:nvSpPr>
          <p:cNvPr id="3" name="İçerik Yer Tutucusu 2"/>
          <p:cNvSpPr>
            <a:spLocks noGrp="1"/>
          </p:cNvSpPr>
          <p:nvPr>
            <p:ph idx="1"/>
          </p:nvPr>
        </p:nvSpPr>
        <p:spPr>
          <a:xfrm>
            <a:off x="251520" y="1200150"/>
            <a:ext cx="8640960" cy="3747864"/>
          </a:xfrm>
        </p:spPr>
        <p:txBody>
          <a:bodyPr>
            <a:normAutofit fontScale="92500" lnSpcReduction="20000"/>
          </a:bodyPr>
          <a:lstStyle/>
          <a:p>
            <a:pPr marL="0" indent="0">
              <a:buNone/>
            </a:pPr>
            <a:r>
              <a:rPr lang="tr-TR" b="1" dirty="0"/>
              <a:t>Ön Değerlendirme Uygulama Esasları </a:t>
            </a:r>
          </a:p>
          <a:p>
            <a:r>
              <a:rPr lang="tr-TR" dirty="0"/>
              <a:t>Resim ve müzik yetenek alanları ön değerlendirme uygulamaları elektronik ortamda </a:t>
            </a:r>
            <a:r>
              <a:rPr lang="tr-TR" dirty="0" smtClean="0"/>
              <a:t>sınıf öğretmenleri </a:t>
            </a:r>
            <a:r>
              <a:rPr lang="tr-TR" dirty="0"/>
              <a:t>tarafından gerçekleştirilecektir. “Bilim ve Sanat Merkezleri Müzik ve </a:t>
            </a:r>
            <a:r>
              <a:rPr lang="tr-TR" dirty="0" smtClean="0"/>
              <a:t>Resim Yetenek </a:t>
            </a:r>
            <a:r>
              <a:rPr lang="tr-TR" dirty="0"/>
              <a:t>Alanları Ön Değerlendirme Uygulayıcı Kılavuzu” sınıf öğretmenlerinin </a:t>
            </a:r>
            <a:r>
              <a:rPr lang="tr-TR" dirty="0" smtClean="0"/>
              <a:t>kişisel MEBBİS </a:t>
            </a:r>
            <a:r>
              <a:rPr lang="tr-TR" dirty="0"/>
              <a:t>sayfalarında yer alan “MEBBİS BİLSEM İşlemleri Modülü” </a:t>
            </a:r>
            <a:r>
              <a:rPr lang="tr-TR" dirty="0" smtClean="0"/>
              <a:t>üzerinden paylaşılacaktır</a:t>
            </a:r>
            <a:endParaRPr lang="tr-TR" dirty="0"/>
          </a:p>
          <a:p>
            <a:r>
              <a:rPr lang="tr-TR" dirty="0" smtClean="0"/>
              <a:t>Ön </a:t>
            </a:r>
            <a:r>
              <a:rPr lang="tr-TR" dirty="0"/>
              <a:t>değerlendirme uygulamasına girecek öğrencilerin “Uygulama Giriş Belgeleri” </a:t>
            </a:r>
            <a:r>
              <a:rPr lang="tr-TR" b="1" dirty="0" smtClean="0">
                <a:solidFill>
                  <a:srgbClr val="FF0000"/>
                </a:solidFill>
              </a:rPr>
              <a:t>10 Ocak 2023’tarihinde </a:t>
            </a:r>
            <a:r>
              <a:rPr lang="tr-TR" b="1" dirty="0">
                <a:solidFill>
                  <a:srgbClr val="FF0000"/>
                </a:solidFill>
              </a:rPr>
              <a:t>e-Okul Yönetim Bilgi Sistemi /İlkokul Ortaokul Kurum İşlemleri/Sınav İşlemleri </a:t>
            </a:r>
            <a:r>
              <a:rPr lang="tr-TR" b="1" dirty="0" err="1">
                <a:solidFill>
                  <a:srgbClr val="FF0000"/>
                </a:solidFill>
              </a:rPr>
              <a:t>Modülü’nde</a:t>
            </a:r>
            <a:r>
              <a:rPr lang="tr-TR" b="1" dirty="0">
                <a:solidFill>
                  <a:srgbClr val="FF0000"/>
                </a:solidFill>
              </a:rPr>
              <a:t> </a:t>
            </a:r>
            <a:r>
              <a:rPr lang="tr-TR" dirty="0"/>
              <a:t>yayımlanacak olup fotoğraflı giriş belgeleri okul müdürlükleri tarafından onaylanarak öğrenci velilerine imza karşılığında teslim edilecektir.</a:t>
            </a:r>
            <a:endParaRPr lang="tr-TR" dirty="0">
              <a:solidFill>
                <a:srgbClr val="FF0000"/>
              </a:solidFill>
            </a:endParaRPr>
          </a:p>
        </p:txBody>
      </p:sp>
    </p:spTree>
    <p:extLst>
      <p:ext uri="{BB962C8B-B14F-4D97-AF65-F5344CB8AC3E}">
        <p14:creationId xmlns:p14="http://schemas.microsoft.com/office/powerpoint/2010/main" val="16479599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chemeClr val="bg1"/>
                </a:solidFill>
              </a:rPr>
              <a:t>UYGULAMA ESASLARI </a:t>
            </a:r>
            <a:endParaRPr lang="tr-TR" dirty="0"/>
          </a:p>
        </p:txBody>
      </p:sp>
      <p:sp>
        <p:nvSpPr>
          <p:cNvPr id="3" name="İçerik Yer Tutucusu 2"/>
          <p:cNvSpPr>
            <a:spLocks noGrp="1"/>
          </p:cNvSpPr>
          <p:nvPr>
            <p:ph idx="1"/>
          </p:nvPr>
        </p:nvSpPr>
        <p:spPr>
          <a:xfrm>
            <a:off x="251520" y="1200150"/>
            <a:ext cx="8712968" cy="3675855"/>
          </a:xfrm>
        </p:spPr>
        <p:txBody>
          <a:bodyPr>
            <a:normAutofit fontScale="92500" lnSpcReduction="10000"/>
          </a:bodyPr>
          <a:lstStyle/>
          <a:p>
            <a:pPr marL="0" indent="0">
              <a:buNone/>
            </a:pPr>
            <a:r>
              <a:rPr lang="tr-TR" b="1" dirty="0"/>
              <a:t>Bireysel Değerlendirme Uygulama Esasları </a:t>
            </a:r>
          </a:p>
          <a:p>
            <a:endParaRPr lang="tr-TR" dirty="0"/>
          </a:p>
          <a:p>
            <a:pPr marL="0" indent="0">
              <a:buNone/>
            </a:pPr>
            <a:r>
              <a:rPr lang="tr-TR" dirty="0"/>
              <a:t>Ön değerlendirme uygulamaları tamamlandıktan sonra yetenek alanlarına göre Bakanlık tarafından belirlenecek </a:t>
            </a:r>
            <a:r>
              <a:rPr lang="tr-TR" b="1" dirty="0" smtClean="0">
                <a:solidFill>
                  <a:srgbClr val="FF0000"/>
                </a:solidFill>
              </a:rPr>
              <a:t>puanları </a:t>
            </a:r>
            <a:r>
              <a:rPr lang="tr-TR" b="1" dirty="0">
                <a:solidFill>
                  <a:srgbClr val="FF0000"/>
                </a:solidFill>
              </a:rPr>
              <a:t>geçen</a:t>
            </a:r>
            <a:r>
              <a:rPr lang="tr-TR" dirty="0"/>
              <a:t> öğrenciler yetenek alanlarına göre bireysel değerlendirmeye alınacaktır</a:t>
            </a:r>
            <a:r>
              <a:rPr lang="tr-TR" dirty="0" smtClean="0"/>
              <a:t>.</a:t>
            </a:r>
            <a:endParaRPr lang="tr-TR" dirty="0"/>
          </a:p>
          <a:p>
            <a:pPr marL="457200" indent="-457200">
              <a:buFont typeface="+mj-lt"/>
              <a:buAutoNum type="alphaLcPeriod"/>
            </a:pPr>
            <a:r>
              <a:rPr lang="tr-TR" dirty="0"/>
              <a:t>MEBBİS/BİLSEM Modülü /Bireysel Değerlendirme İşlemleri ekranı üzerinden verilen randevu bilgilerinin yer aldığı fotoğraflı giriş belgeleri okul müdürlüklerince </a:t>
            </a:r>
            <a:r>
              <a:rPr lang="tr-TR" b="1" dirty="0" smtClean="0">
                <a:solidFill>
                  <a:srgbClr val="FF0000"/>
                </a:solidFill>
              </a:rPr>
              <a:t>09 Mayıs 2023 </a:t>
            </a:r>
            <a:r>
              <a:rPr lang="tr-TR" dirty="0"/>
              <a:t>tarihinden itibaren e-Okul Yönetim Bilgi Sistemi/ İlkokul Ortaokul Kurum İşlemleri/ Sınav İşlemleri Modülünde yazdırılarak öğrenci velilerine imza karşılığında teslim edilecektir. </a:t>
            </a:r>
          </a:p>
          <a:p>
            <a:endParaRPr lang="tr-TR" dirty="0"/>
          </a:p>
        </p:txBody>
      </p:sp>
    </p:spTree>
    <p:extLst>
      <p:ext uri="{BB962C8B-B14F-4D97-AF65-F5344CB8AC3E}">
        <p14:creationId xmlns:p14="http://schemas.microsoft.com/office/powerpoint/2010/main" val="38544550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chemeClr val="bg1"/>
                </a:solidFill>
              </a:rPr>
              <a:t>UYGULAMA ESASLARI </a:t>
            </a:r>
            <a:endParaRPr lang="tr-TR" dirty="0"/>
          </a:p>
        </p:txBody>
      </p:sp>
      <p:sp>
        <p:nvSpPr>
          <p:cNvPr id="3" name="İçerik Yer Tutucusu 2"/>
          <p:cNvSpPr>
            <a:spLocks noGrp="1"/>
          </p:cNvSpPr>
          <p:nvPr>
            <p:ph idx="1"/>
          </p:nvPr>
        </p:nvSpPr>
        <p:spPr>
          <a:xfrm>
            <a:off x="457200" y="1265510"/>
            <a:ext cx="8229600" cy="3394472"/>
          </a:xfrm>
        </p:spPr>
        <p:txBody>
          <a:bodyPr>
            <a:normAutofit fontScale="77500" lnSpcReduction="20000"/>
          </a:bodyPr>
          <a:lstStyle/>
          <a:p>
            <a:pPr marL="0" indent="0">
              <a:buNone/>
            </a:pPr>
            <a:r>
              <a:rPr lang="tr-TR" b="1" dirty="0"/>
              <a:t>Bireysel Değerlendirme Uygulama Esasları </a:t>
            </a:r>
          </a:p>
          <a:p>
            <a:endParaRPr lang="tr-TR" dirty="0"/>
          </a:p>
          <a:p>
            <a:pPr marL="457200" indent="-457200">
              <a:buFont typeface="+mj-lt"/>
              <a:buAutoNum type="alphaLcPeriod" startAt="2"/>
            </a:pPr>
            <a:r>
              <a:rPr lang="tr-TR" dirty="0"/>
              <a:t>Uygulama giriş belgelerinin yayımlandığının </a:t>
            </a:r>
            <a:r>
              <a:rPr lang="tr-TR" b="1" dirty="0">
                <a:solidFill>
                  <a:srgbClr val="FF0000"/>
                </a:solidFill>
              </a:rPr>
              <a:t>duyurulma sorumluluğu okul müdürlüklerine</a:t>
            </a:r>
            <a:r>
              <a:rPr lang="tr-TR" dirty="0"/>
              <a:t>, imza karşılığı </a:t>
            </a:r>
            <a:r>
              <a:rPr lang="tr-TR" b="1" dirty="0">
                <a:solidFill>
                  <a:srgbClr val="FF0000"/>
                </a:solidFill>
              </a:rPr>
              <a:t>teslim alınma sorumluluğu ise öğrenci velileri</a:t>
            </a:r>
            <a:r>
              <a:rPr lang="tr-TR" dirty="0"/>
              <a:t>ne aittir. Belgelerin imza karşılığı teslimi zorunlu olup bu durum dışında yapılan uygulamaların sorumluluğu okul müdürlüklerine aittir.</a:t>
            </a:r>
            <a:endParaRPr lang="tr-TR" dirty="0">
              <a:solidFill>
                <a:srgbClr val="FF0000"/>
              </a:solidFill>
            </a:endParaRPr>
          </a:p>
          <a:p>
            <a:pPr marL="457200" indent="-457200">
              <a:buFont typeface="+mj-lt"/>
              <a:buAutoNum type="alphaLcPeriod" startAt="2"/>
            </a:pPr>
            <a:endParaRPr lang="tr-TR" dirty="0">
              <a:solidFill>
                <a:srgbClr val="FF0000"/>
              </a:solidFill>
            </a:endParaRPr>
          </a:p>
          <a:p>
            <a:pPr marL="457200" indent="-457200">
              <a:buFont typeface="+mj-lt"/>
              <a:buAutoNum type="alphaLcPeriod" startAt="2"/>
            </a:pPr>
            <a:r>
              <a:rPr lang="tr-TR" dirty="0"/>
              <a:t>Öğretmen ve öğrencilerin uygulamaya çağrı cihazı, telsiz, radyo, cep telefonu gibi haberleşme araçları ile veri bank, dizüstü bilgisayar, el bilgisayarı, cep bilgisayarı, saat dışında fonksiyonu bulunan saat vb. her türlü bilgisayar özelliği olan, özel elektronik donanımlı aletler, hesap makinesi, fotoğraf makinesi, kamera vb. cihazlarla gelmeleri yasaktır. </a:t>
            </a:r>
          </a:p>
        </p:txBody>
      </p:sp>
    </p:spTree>
    <p:extLst>
      <p:ext uri="{BB962C8B-B14F-4D97-AF65-F5344CB8AC3E}">
        <p14:creationId xmlns:p14="http://schemas.microsoft.com/office/powerpoint/2010/main" val="3382623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chemeClr val="bg1"/>
                </a:solidFill>
              </a:rPr>
              <a:t>UYGULAMA ESASLARI </a:t>
            </a:r>
            <a:endParaRPr lang="tr-TR" dirty="0"/>
          </a:p>
        </p:txBody>
      </p:sp>
      <p:sp>
        <p:nvSpPr>
          <p:cNvPr id="3" name="İçerik Yer Tutucusu 2"/>
          <p:cNvSpPr>
            <a:spLocks noGrp="1"/>
          </p:cNvSpPr>
          <p:nvPr>
            <p:ph idx="1"/>
          </p:nvPr>
        </p:nvSpPr>
        <p:spPr>
          <a:xfrm>
            <a:off x="179512" y="1200150"/>
            <a:ext cx="8784976" cy="3747863"/>
          </a:xfrm>
        </p:spPr>
        <p:txBody>
          <a:bodyPr>
            <a:normAutofit fontScale="70000" lnSpcReduction="20000"/>
          </a:bodyPr>
          <a:lstStyle/>
          <a:p>
            <a:pPr marL="0" indent="0">
              <a:buNone/>
            </a:pPr>
            <a:r>
              <a:rPr lang="tr-TR" b="1" dirty="0"/>
              <a:t>Bireysel Değerlendirme Uygulama Esasları </a:t>
            </a:r>
          </a:p>
          <a:p>
            <a:endParaRPr lang="tr-TR" dirty="0"/>
          </a:p>
          <a:p>
            <a:pPr marL="457200" indent="-457200">
              <a:buFont typeface="+mj-lt"/>
              <a:buAutoNum type="alphaLcPeriod" startAt="4"/>
            </a:pPr>
            <a:r>
              <a:rPr lang="tr-TR" dirty="0"/>
              <a:t>Resim ve müzik yetenek alanlarında değerlendirmeye alınacak öğrenciler giriş belgelerinde belirtilen saatten </a:t>
            </a:r>
            <a:r>
              <a:rPr lang="tr-TR" b="1" dirty="0">
                <a:solidFill>
                  <a:srgbClr val="FF0000"/>
                </a:solidFill>
              </a:rPr>
              <a:t>30 dakika önce</a:t>
            </a:r>
            <a:r>
              <a:rPr lang="tr-TR" dirty="0"/>
              <a:t>; genel zihinsel yetenek alanında uygulamaya alınacak öğrenciler ise giriş belgelerinde yer alan saatte uygulama merkezlerinde hazır bulunacaklardır. Öğrenciler giriş belgelerindeki randevu saatinden en fazla </a:t>
            </a:r>
            <a:r>
              <a:rPr lang="tr-TR" b="1" dirty="0">
                <a:solidFill>
                  <a:srgbClr val="FF0000"/>
                </a:solidFill>
              </a:rPr>
              <a:t>15 (on beş) dakikaya kadar</a:t>
            </a:r>
            <a:r>
              <a:rPr lang="tr-TR" dirty="0"/>
              <a:t> olan gecikmelerde değerlendirmeye alınacak olup bu sürenin aşılmasından sonra değerlendirmeye alınmayacaklardır.</a:t>
            </a:r>
            <a:endParaRPr lang="tr-TR" dirty="0">
              <a:solidFill>
                <a:srgbClr val="FF0000"/>
              </a:solidFill>
            </a:endParaRPr>
          </a:p>
          <a:p>
            <a:pPr marL="457200" indent="-457200">
              <a:buFont typeface="+mj-lt"/>
              <a:buAutoNum type="alphaLcPeriod" startAt="4"/>
            </a:pPr>
            <a:endParaRPr lang="tr-TR" dirty="0">
              <a:solidFill>
                <a:srgbClr val="FF0000"/>
              </a:solidFill>
            </a:endParaRPr>
          </a:p>
          <a:p>
            <a:pPr marL="457200" indent="-457200">
              <a:buFont typeface="+mj-lt"/>
              <a:buAutoNum type="alphaLcPeriod" startAt="4"/>
            </a:pPr>
            <a:r>
              <a:rPr lang="tr-TR" dirty="0">
                <a:solidFill>
                  <a:srgbClr val="FF0000"/>
                </a:solidFill>
              </a:rPr>
              <a:t>Genel zihinsel </a:t>
            </a:r>
            <a:r>
              <a:rPr lang="tr-TR" dirty="0"/>
              <a:t>yetenek alanı değerlendirmeleri </a:t>
            </a:r>
            <a:r>
              <a:rPr lang="tr-TR" dirty="0">
                <a:solidFill>
                  <a:srgbClr val="FF0000"/>
                </a:solidFill>
              </a:rPr>
              <a:t>RAM’larda</a:t>
            </a:r>
            <a:r>
              <a:rPr lang="tr-TR" dirty="0"/>
              <a:t>, </a:t>
            </a:r>
            <a:r>
              <a:rPr lang="tr-TR" dirty="0">
                <a:solidFill>
                  <a:srgbClr val="FF0000"/>
                </a:solidFill>
              </a:rPr>
              <a:t>resim ve müzik yetenek alanı </a:t>
            </a:r>
            <a:r>
              <a:rPr lang="tr-TR" dirty="0"/>
              <a:t>değerlendirmeleri ise </a:t>
            </a:r>
            <a:r>
              <a:rPr lang="tr-TR" dirty="0" err="1">
                <a:solidFill>
                  <a:srgbClr val="FF0000"/>
                </a:solidFill>
              </a:rPr>
              <a:t>BİLSEM</a:t>
            </a:r>
            <a:r>
              <a:rPr lang="tr-TR" dirty="0" err="1"/>
              <a:t>’lerde</a:t>
            </a:r>
            <a:r>
              <a:rPr lang="tr-TR" dirty="0"/>
              <a:t> yapılacaktır ancak değerlendirmeler RAM’ların ve </a:t>
            </a:r>
            <a:r>
              <a:rPr lang="tr-TR" dirty="0" err="1"/>
              <a:t>BİLSEM’lerin</a:t>
            </a:r>
            <a:r>
              <a:rPr lang="tr-TR" dirty="0"/>
              <a:t> fiziki koşullarının uygun olmaması ve değerlendirmenin gerçekleştirileceği kurumun da ilgili RAM’ların ve </a:t>
            </a:r>
            <a:r>
              <a:rPr lang="tr-TR" dirty="0" err="1"/>
              <a:t>BİLSEM’lerin</a:t>
            </a:r>
            <a:r>
              <a:rPr lang="tr-TR" dirty="0"/>
              <a:t> hizmet verdiği il-ilçede bulunması şartı ile Merkez Tanılama Sınav Komisyonunun kararı ile Bakanlığımıza bağlı diğer kurumlarda gerçekleştirilebilecektir. </a:t>
            </a:r>
          </a:p>
        </p:txBody>
      </p:sp>
    </p:spTree>
    <p:extLst>
      <p:ext uri="{BB962C8B-B14F-4D97-AF65-F5344CB8AC3E}">
        <p14:creationId xmlns:p14="http://schemas.microsoft.com/office/powerpoint/2010/main" val="29651322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chemeClr val="bg1"/>
                </a:solidFill>
              </a:rPr>
              <a:t>UYGULAMA ESASLARI </a:t>
            </a:r>
            <a:endParaRPr lang="tr-TR" dirty="0"/>
          </a:p>
        </p:txBody>
      </p:sp>
      <p:sp>
        <p:nvSpPr>
          <p:cNvPr id="3" name="İçerik Yer Tutucusu 2"/>
          <p:cNvSpPr>
            <a:spLocks noGrp="1"/>
          </p:cNvSpPr>
          <p:nvPr>
            <p:ph idx="1"/>
          </p:nvPr>
        </p:nvSpPr>
        <p:spPr>
          <a:xfrm>
            <a:off x="179512" y="1200150"/>
            <a:ext cx="8784976" cy="3747863"/>
          </a:xfrm>
        </p:spPr>
        <p:txBody>
          <a:bodyPr>
            <a:normAutofit fontScale="92500"/>
          </a:bodyPr>
          <a:lstStyle/>
          <a:p>
            <a:pPr marL="0" indent="0">
              <a:buNone/>
            </a:pPr>
            <a:r>
              <a:rPr lang="tr-TR" b="1" dirty="0"/>
              <a:t>Bireysel Değerlendirme Uygulama Esasları </a:t>
            </a:r>
          </a:p>
          <a:p>
            <a:endParaRPr lang="tr-TR" dirty="0"/>
          </a:p>
          <a:p>
            <a:pPr marL="457200" indent="-457200">
              <a:buFont typeface="+mj-lt"/>
              <a:buAutoNum type="alphaLcPeriod" startAt="6"/>
            </a:pPr>
            <a:r>
              <a:rPr lang="tr-TR" dirty="0"/>
              <a:t>Genel zihinsel yetenek alanı değerlendirmelerine ve sonuçlarına ilişkin her türlü evrak, değerlendirme yapılan bölgenin sorumluluk alanında bulunduğu RAM’larda, resim ve müzik yetenek alanları için ise değerlendirme yapılan bölgenin sorumluluk alanındaki </a:t>
            </a:r>
            <a:r>
              <a:rPr lang="tr-TR" dirty="0" err="1"/>
              <a:t>BİLSEM’lerde</a:t>
            </a:r>
            <a:r>
              <a:rPr lang="tr-TR" dirty="0"/>
              <a:t> muhafaza edilecektir. </a:t>
            </a:r>
          </a:p>
          <a:p>
            <a:pPr marL="457200" indent="-457200">
              <a:buFont typeface="+mj-lt"/>
              <a:buAutoNum type="alphaLcPeriod" startAt="6"/>
            </a:pPr>
            <a:r>
              <a:rPr lang="tr-TR" dirty="0"/>
              <a:t>Değerlendirmelerde görev alacak uygulayıcılara beyanlarına bağlı olarak kendileri ile üçüncü dereceye kadar akrabalık bağı bulunan öğrencilerin değerlendirmelerinde görev verilmeyecektir. </a:t>
            </a:r>
          </a:p>
        </p:txBody>
      </p:sp>
    </p:spTree>
    <p:extLst>
      <p:ext uri="{BB962C8B-B14F-4D97-AF65-F5344CB8AC3E}">
        <p14:creationId xmlns:p14="http://schemas.microsoft.com/office/powerpoint/2010/main" val="29387879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BİLSEM (Bilim ve Sanat Merkezi)</a:t>
            </a:r>
          </a:p>
        </p:txBody>
      </p:sp>
      <p:sp>
        <p:nvSpPr>
          <p:cNvPr id="3" name="İçerik Yer Tutucusu 2"/>
          <p:cNvSpPr>
            <a:spLocks noGrp="1"/>
          </p:cNvSpPr>
          <p:nvPr>
            <p:ph idx="1"/>
          </p:nvPr>
        </p:nvSpPr>
        <p:spPr>
          <a:xfrm>
            <a:off x="251520" y="1275606"/>
            <a:ext cx="8640960" cy="3600400"/>
          </a:xfrm>
        </p:spPr>
        <p:txBody>
          <a:bodyPr>
            <a:normAutofit fontScale="85000" lnSpcReduction="20000"/>
          </a:bodyPr>
          <a:lstStyle/>
          <a:p>
            <a:pPr>
              <a:buFont typeface="Wingdings" pitchFamily="2" charset="2"/>
              <a:buChar char="Ø"/>
            </a:pPr>
            <a:r>
              <a:rPr lang="tr-TR" b="1" i="1" dirty="0">
                <a:solidFill>
                  <a:srgbClr val="FF0000"/>
                </a:solidFill>
              </a:rPr>
              <a:t>Bilsem, </a:t>
            </a:r>
            <a:r>
              <a:rPr lang="tr-TR" dirty="0"/>
              <a:t>Bilim ve Sanat Eğitim Merkezlerinin kısaltılmış ismidir.</a:t>
            </a:r>
          </a:p>
          <a:p>
            <a:pPr>
              <a:buFont typeface="Wingdings" pitchFamily="2" charset="2"/>
              <a:buChar char="Ø"/>
            </a:pPr>
            <a:endParaRPr lang="tr-TR" dirty="0"/>
          </a:p>
          <a:p>
            <a:pPr>
              <a:buFont typeface="Wingdings" pitchFamily="2" charset="2"/>
              <a:buChar char="Ø"/>
            </a:pPr>
            <a:r>
              <a:rPr lang="tr-TR" dirty="0"/>
              <a:t>Bilim ve Sanat Merkezleri; </a:t>
            </a:r>
            <a:r>
              <a:rPr lang="tr-TR" dirty="0">
                <a:solidFill>
                  <a:srgbClr val="FF0000"/>
                </a:solidFill>
              </a:rPr>
              <a:t>üstün yetenekli birey</a:t>
            </a:r>
            <a:r>
              <a:rPr lang="tr-TR" dirty="0"/>
              <a:t>lerin yeteneklerini hızla keşfetmek, geliştirmek ve topluma katkıda bulunmalarını sağlamak için kurulmuştur.</a:t>
            </a:r>
          </a:p>
          <a:p>
            <a:pPr marL="0" indent="0">
              <a:buNone/>
            </a:pPr>
            <a:endParaRPr lang="tr-TR" dirty="0"/>
          </a:p>
          <a:p>
            <a:pPr>
              <a:buFont typeface="Wingdings" pitchFamily="2" charset="2"/>
              <a:buChar char="Ø"/>
            </a:pPr>
            <a:r>
              <a:rPr lang="tr-TR" dirty="0"/>
              <a:t>İlkokullarda sınavla tespit edilen özel yetenekli öğrencilerin örgün eğitim kurumlarındaki eğitimlerini aksatmayacak şekilde bireysel yeteneklerinin farkında olmalarını sağlamak ve sahip oldukları kapasitelerini geliştirerek üst düzeyde kullanmalarını sağlamak amacıyla devlete bağlı olarak açılmış olan özel eğitim kurumlarıdır. </a:t>
            </a:r>
          </a:p>
          <a:p>
            <a:pPr marL="0" indent="0">
              <a:buNone/>
            </a:pPr>
            <a:r>
              <a:rPr lang="tr-TR" dirty="0"/>
              <a:t> </a:t>
            </a:r>
          </a:p>
        </p:txBody>
      </p:sp>
    </p:spTree>
    <p:extLst>
      <p:ext uri="{BB962C8B-B14F-4D97-AF65-F5344CB8AC3E}">
        <p14:creationId xmlns:p14="http://schemas.microsoft.com/office/powerpoint/2010/main" val="15757533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chemeClr val="bg1"/>
                </a:solidFill>
              </a:rPr>
              <a:t>UYGULAMA ESASLARI </a:t>
            </a:r>
            <a:endParaRPr lang="tr-TR" dirty="0"/>
          </a:p>
        </p:txBody>
      </p:sp>
      <p:sp>
        <p:nvSpPr>
          <p:cNvPr id="3" name="İçerik Yer Tutucusu 2"/>
          <p:cNvSpPr>
            <a:spLocks noGrp="1"/>
          </p:cNvSpPr>
          <p:nvPr>
            <p:ph idx="1"/>
          </p:nvPr>
        </p:nvSpPr>
        <p:spPr/>
        <p:txBody>
          <a:bodyPr>
            <a:normAutofit fontScale="85000" lnSpcReduction="20000"/>
          </a:bodyPr>
          <a:lstStyle/>
          <a:p>
            <a:pPr marL="0" indent="0">
              <a:buNone/>
            </a:pPr>
            <a:r>
              <a:rPr lang="tr-TR" b="1" dirty="0"/>
              <a:t>Genel Zihinsel Yetenek Alanında Bireysel Değerlendirme </a:t>
            </a:r>
          </a:p>
          <a:p>
            <a:endParaRPr lang="tr-TR" dirty="0"/>
          </a:p>
          <a:p>
            <a:pPr marL="457200" indent="-457200">
              <a:buFont typeface="+mj-lt"/>
              <a:buAutoNum type="alphaLcPeriod"/>
            </a:pPr>
            <a:r>
              <a:rPr lang="tr-TR" dirty="0"/>
              <a:t>Bireysel değerlendirmelerde Bakanlıkça belirlenen zekâ ölçeği/ ölçekleri kullanılacaktır. </a:t>
            </a:r>
          </a:p>
          <a:p>
            <a:pPr marL="457200" indent="-457200">
              <a:buFont typeface="+mj-lt"/>
              <a:buAutoNum type="alphaLcPeriod"/>
            </a:pPr>
            <a:endParaRPr lang="tr-TR" dirty="0"/>
          </a:p>
          <a:p>
            <a:pPr marL="457200" indent="-457200">
              <a:buFont typeface="+mj-lt"/>
              <a:buAutoNum type="alphaLcPeriod"/>
            </a:pPr>
            <a:r>
              <a:rPr lang="tr-TR" dirty="0"/>
              <a:t>Öğrencilerin randevuları; RAM’ların sorumluluk bölgelerinde bulunan öğrenci, uygulayıcı sayısı ile RAM’larda bulunan test bataryalarına göre ve takvimde öngörülen tarih aralığında, resmî tatillerin dışında, randevu verilmeyen gün bırakılmaksızın oluşturulacaktır. </a:t>
            </a:r>
          </a:p>
          <a:p>
            <a:pPr marL="457200" indent="-457200">
              <a:buFont typeface="+mj-lt"/>
              <a:buAutoNum type="alphaLcPeriod"/>
            </a:pPr>
            <a:endParaRPr lang="tr-TR" dirty="0"/>
          </a:p>
          <a:p>
            <a:pPr marL="457200" indent="-457200">
              <a:buFont typeface="+mj-lt"/>
              <a:buAutoNum type="alphaLcPeriod"/>
            </a:pPr>
            <a:r>
              <a:rPr lang="tr-TR" dirty="0"/>
              <a:t>Yasal mazereti bulunmayan uygulayıcıların tamamı değerlendirme sürecinde görevlendirilecektir. </a:t>
            </a:r>
            <a:endParaRPr lang="tr-TR" dirty="0">
              <a:solidFill>
                <a:srgbClr val="FF0000"/>
              </a:solidFill>
            </a:endParaRPr>
          </a:p>
          <a:p>
            <a:endParaRPr lang="tr-TR" dirty="0"/>
          </a:p>
        </p:txBody>
      </p:sp>
    </p:spTree>
    <p:extLst>
      <p:ext uri="{BB962C8B-B14F-4D97-AF65-F5344CB8AC3E}">
        <p14:creationId xmlns:p14="http://schemas.microsoft.com/office/powerpoint/2010/main" val="38544550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chemeClr val="bg1"/>
                </a:solidFill>
              </a:rPr>
              <a:t>UYGULAMA ESASLARI </a:t>
            </a:r>
            <a:endParaRPr lang="tr-TR" dirty="0"/>
          </a:p>
        </p:txBody>
      </p:sp>
      <p:sp>
        <p:nvSpPr>
          <p:cNvPr id="3" name="İçerik Yer Tutucusu 2"/>
          <p:cNvSpPr>
            <a:spLocks noGrp="1"/>
          </p:cNvSpPr>
          <p:nvPr>
            <p:ph idx="1"/>
          </p:nvPr>
        </p:nvSpPr>
        <p:spPr>
          <a:xfrm>
            <a:off x="251520" y="1200150"/>
            <a:ext cx="8712968" cy="3675855"/>
          </a:xfrm>
        </p:spPr>
        <p:txBody>
          <a:bodyPr>
            <a:normAutofit fontScale="92500"/>
          </a:bodyPr>
          <a:lstStyle/>
          <a:p>
            <a:pPr marL="0" indent="0">
              <a:buNone/>
            </a:pPr>
            <a:r>
              <a:rPr lang="tr-TR" b="1" dirty="0"/>
              <a:t>Genel Zihinsel Yetenek Alanında Bireysel Değerlendirme </a:t>
            </a:r>
          </a:p>
          <a:p>
            <a:endParaRPr lang="tr-TR" b="1" dirty="0">
              <a:solidFill>
                <a:srgbClr val="FF0000"/>
              </a:solidFill>
            </a:endParaRPr>
          </a:p>
          <a:p>
            <a:pPr marL="457200" indent="-457200">
              <a:buFont typeface="+mj-lt"/>
              <a:buAutoNum type="alphaLcPeriod" startAt="4"/>
            </a:pPr>
            <a:r>
              <a:rPr lang="tr-TR" dirty="0"/>
              <a:t>Değerlendirmelerin yapılacağı kurumların belirlenmesinde öğrenci ve uygulayıcı hareketliliğinin en aza indirilmesi esastır. Ancak görev yaptığı RAM’da değerlendirme gerçekleştirilmeyecek olması ya da değerlendirmelerin tamamlanmasının ardından ilgili RAM’daki uygulayıcı, Merkez Tanılama Sınav Komisyonunun kararı ile yine uygulayıcı hareketliliği en az düzeyde tutulacak şekilde değerlendirmelerin devam etmekte olduğu diğer RAM’larda da görevlendirilebilecektir. </a:t>
            </a:r>
          </a:p>
          <a:p>
            <a:pPr marL="457200" indent="-457200">
              <a:buFont typeface="+mj-lt"/>
              <a:buAutoNum type="alphaLcPeriod" startAt="4"/>
            </a:pPr>
            <a:endParaRPr lang="tr-TR" dirty="0">
              <a:solidFill>
                <a:srgbClr val="FF0000"/>
              </a:solidFill>
            </a:endParaRPr>
          </a:p>
          <a:p>
            <a:endParaRPr lang="tr-TR" dirty="0"/>
          </a:p>
          <a:p>
            <a:endParaRPr lang="tr-TR" dirty="0"/>
          </a:p>
        </p:txBody>
      </p:sp>
    </p:spTree>
    <p:extLst>
      <p:ext uri="{BB962C8B-B14F-4D97-AF65-F5344CB8AC3E}">
        <p14:creationId xmlns:p14="http://schemas.microsoft.com/office/powerpoint/2010/main" val="38544550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chemeClr val="bg1"/>
                </a:solidFill>
              </a:rPr>
              <a:t>UYGULAMA ESASLARI </a:t>
            </a:r>
            <a:endParaRPr lang="tr-TR" dirty="0"/>
          </a:p>
        </p:txBody>
      </p:sp>
      <p:sp>
        <p:nvSpPr>
          <p:cNvPr id="3" name="İçerik Yer Tutucusu 2"/>
          <p:cNvSpPr>
            <a:spLocks noGrp="1"/>
          </p:cNvSpPr>
          <p:nvPr>
            <p:ph idx="1"/>
          </p:nvPr>
        </p:nvSpPr>
        <p:spPr>
          <a:xfrm>
            <a:off x="251520" y="1200150"/>
            <a:ext cx="8712968" cy="3675855"/>
          </a:xfrm>
        </p:spPr>
        <p:txBody>
          <a:bodyPr>
            <a:normAutofit fontScale="92500" lnSpcReduction="20000"/>
          </a:bodyPr>
          <a:lstStyle/>
          <a:p>
            <a:pPr marL="0" indent="0">
              <a:buNone/>
            </a:pPr>
            <a:r>
              <a:rPr lang="tr-TR" b="1" dirty="0"/>
              <a:t>Genel Zihinsel Yetenek Alanında Bireysel Değerlendirme </a:t>
            </a:r>
          </a:p>
          <a:p>
            <a:pPr marL="0" indent="0">
              <a:buNone/>
            </a:pPr>
            <a:endParaRPr lang="tr-TR" dirty="0"/>
          </a:p>
          <a:p>
            <a:pPr marL="457200" indent="-457200">
              <a:buFont typeface="+mj-lt"/>
              <a:buAutoNum type="alphaLcPeriod" startAt="6"/>
            </a:pPr>
            <a:r>
              <a:rPr lang="tr-TR" dirty="0"/>
              <a:t>RAM dışındaki kurumlarda gerçekleştirilen değerlendirmelerde kullanılan test bataryaları ilgili RAM’ın sorumluluğundadır. </a:t>
            </a:r>
          </a:p>
          <a:p>
            <a:pPr marL="457200" indent="-457200">
              <a:buFont typeface="+mj-lt"/>
              <a:buAutoNum type="alphaLcPeriod" startAt="6"/>
            </a:pPr>
            <a:endParaRPr lang="tr-TR" dirty="0">
              <a:solidFill>
                <a:srgbClr val="FF0000"/>
              </a:solidFill>
            </a:endParaRPr>
          </a:p>
          <a:p>
            <a:pPr marL="457200" indent="-457200">
              <a:buFont typeface="+mj-lt"/>
              <a:buAutoNum type="alphaLcPeriod" startAt="6"/>
            </a:pPr>
            <a:r>
              <a:rPr lang="tr-TR" dirty="0"/>
              <a:t>Uygulayıcı tarafından, uygulamanın yapılamayacağı kararına varıldığı durumlarda (öğrencinin, performansını etkileyecek derecede görme, işitme engelinin olması; Türkçeye ölçeğin gerektirdiği kadar hâkim olmaması vb.) öğrenci değerlendirmeye alınmayacak olup durum tutanak ile tespit edilerek il tanılama sınav komisyonları aracılığı ile Merkez Tanılama Sınav Komisyonuna bildirilecektir.</a:t>
            </a:r>
          </a:p>
          <a:p>
            <a:endParaRPr lang="tr-TR" dirty="0">
              <a:solidFill>
                <a:srgbClr val="FF0000"/>
              </a:solidFill>
            </a:endParaRPr>
          </a:p>
          <a:p>
            <a:endParaRPr lang="tr-TR" dirty="0"/>
          </a:p>
        </p:txBody>
      </p:sp>
    </p:spTree>
    <p:extLst>
      <p:ext uri="{BB962C8B-B14F-4D97-AF65-F5344CB8AC3E}">
        <p14:creationId xmlns:p14="http://schemas.microsoft.com/office/powerpoint/2010/main" val="27142285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chemeClr val="bg1"/>
                </a:solidFill>
              </a:rPr>
              <a:t>UYGULAMA ESASLARI </a:t>
            </a:r>
            <a:endParaRPr lang="tr-TR" dirty="0"/>
          </a:p>
        </p:txBody>
      </p:sp>
      <p:sp>
        <p:nvSpPr>
          <p:cNvPr id="3" name="İçerik Yer Tutucusu 2"/>
          <p:cNvSpPr>
            <a:spLocks noGrp="1"/>
          </p:cNvSpPr>
          <p:nvPr>
            <p:ph idx="1"/>
          </p:nvPr>
        </p:nvSpPr>
        <p:spPr/>
        <p:txBody>
          <a:bodyPr>
            <a:normAutofit fontScale="70000" lnSpcReduction="20000"/>
          </a:bodyPr>
          <a:lstStyle/>
          <a:p>
            <a:pPr marL="0" indent="0">
              <a:buNone/>
            </a:pPr>
            <a:r>
              <a:rPr lang="tr-TR" b="1" dirty="0"/>
              <a:t>Resim Yetenek Alanında Bireysel Değerlendirme</a:t>
            </a:r>
            <a:r>
              <a:rPr lang="tr-TR" dirty="0"/>
              <a:t> </a:t>
            </a:r>
          </a:p>
          <a:p>
            <a:endParaRPr lang="tr-TR" dirty="0"/>
          </a:p>
          <a:p>
            <a:pPr marL="457200" indent="-457200">
              <a:buFont typeface="+mj-lt"/>
              <a:buAutoNum type="alphaLcPeriod"/>
            </a:pPr>
            <a:r>
              <a:rPr lang="tr-TR" dirty="0"/>
              <a:t>Değerlendirmeler Bakanlıkça belirlenen ölçütler doğrultusunda yapılacaktır. </a:t>
            </a:r>
          </a:p>
          <a:p>
            <a:pPr marL="457200" indent="-457200">
              <a:buFont typeface="+mj-lt"/>
              <a:buAutoNum type="alphaLcPeriod"/>
            </a:pPr>
            <a:endParaRPr lang="tr-TR" dirty="0"/>
          </a:p>
          <a:p>
            <a:pPr marL="457200" indent="-457200">
              <a:buFont typeface="+mj-lt"/>
              <a:buAutoNum type="alphaLcPeriod"/>
            </a:pPr>
            <a:r>
              <a:rPr lang="tr-TR" dirty="0"/>
              <a:t>Değerlendirmeler </a:t>
            </a:r>
            <a:r>
              <a:rPr lang="tr-TR" dirty="0" smtClean="0"/>
              <a:t>belirlenen tarihlerde yer alan her bir gün için </a:t>
            </a:r>
            <a:r>
              <a:rPr lang="tr-TR" b="1" dirty="0" smtClean="0">
                <a:solidFill>
                  <a:srgbClr val="FF0000"/>
                </a:solidFill>
              </a:rPr>
              <a:t>2 </a:t>
            </a:r>
            <a:r>
              <a:rPr lang="tr-TR" b="1" dirty="0">
                <a:solidFill>
                  <a:srgbClr val="FF0000"/>
                </a:solidFill>
              </a:rPr>
              <a:t>(iki) </a:t>
            </a:r>
            <a:r>
              <a:rPr lang="tr-TR" dirty="0"/>
              <a:t>oturumdan </a:t>
            </a:r>
            <a:r>
              <a:rPr lang="tr-TR" dirty="0" smtClean="0"/>
              <a:t>oluşacaktır.</a:t>
            </a:r>
            <a:endParaRPr lang="tr-TR" dirty="0"/>
          </a:p>
          <a:p>
            <a:pPr marL="457200" indent="-457200">
              <a:buFont typeface="+mj-lt"/>
              <a:buAutoNum type="alphaLcPeriod"/>
            </a:pPr>
            <a:endParaRPr lang="tr-TR" dirty="0"/>
          </a:p>
          <a:p>
            <a:pPr marL="457200" indent="-457200">
              <a:buFont typeface="+mj-lt"/>
              <a:buAutoNum type="alphaLcPeriod"/>
            </a:pPr>
            <a:r>
              <a:rPr lang="tr-TR" dirty="0"/>
              <a:t>Öğrenci randevuları takvimde öngörülen tarih </a:t>
            </a:r>
            <a:r>
              <a:rPr lang="tr-TR" dirty="0" smtClean="0"/>
              <a:t>aralığında </a:t>
            </a:r>
            <a:r>
              <a:rPr lang="tr-TR" dirty="0"/>
              <a:t>Merkez Tanılama Sınav Komisyonunun belirleyeceği değerlendirme tarihleri için de oluşturulacaktır. </a:t>
            </a:r>
          </a:p>
          <a:p>
            <a:pPr marL="457200" indent="-457200">
              <a:buFont typeface="+mj-lt"/>
              <a:buAutoNum type="alphaLcPeriod"/>
            </a:pPr>
            <a:endParaRPr lang="tr-TR" dirty="0"/>
          </a:p>
          <a:p>
            <a:pPr marL="457200" indent="-457200">
              <a:buFont typeface="+mj-lt"/>
              <a:buAutoNum type="alphaLcPeriod"/>
            </a:pPr>
            <a:r>
              <a:rPr lang="tr-TR" dirty="0"/>
              <a:t>Değerlendirmeye girecek adaylar için gerekli materyaller uygulama merkezlerinde hazır bulundurulacaktır. </a:t>
            </a:r>
          </a:p>
          <a:p>
            <a:endParaRPr lang="tr-TR" dirty="0"/>
          </a:p>
          <a:p>
            <a:endParaRPr lang="tr-TR" dirty="0"/>
          </a:p>
        </p:txBody>
      </p:sp>
    </p:spTree>
    <p:extLst>
      <p:ext uri="{BB962C8B-B14F-4D97-AF65-F5344CB8AC3E}">
        <p14:creationId xmlns:p14="http://schemas.microsoft.com/office/powerpoint/2010/main" val="38544550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chemeClr val="bg1"/>
                </a:solidFill>
              </a:rPr>
              <a:t>UYGULAMA ESASLARI </a:t>
            </a:r>
            <a:endParaRPr lang="tr-TR" dirty="0"/>
          </a:p>
        </p:txBody>
      </p:sp>
      <p:sp>
        <p:nvSpPr>
          <p:cNvPr id="3" name="İçerik Yer Tutucusu 2"/>
          <p:cNvSpPr>
            <a:spLocks noGrp="1"/>
          </p:cNvSpPr>
          <p:nvPr>
            <p:ph idx="1"/>
          </p:nvPr>
        </p:nvSpPr>
        <p:spPr/>
        <p:txBody>
          <a:bodyPr>
            <a:normAutofit fontScale="85000" lnSpcReduction="20000"/>
          </a:bodyPr>
          <a:lstStyle/>
          <a:p>
            <a:pPr marL="0" indent="0">
              <a:buNone/>
            </a:pPr>
            <a:r>
              <a:rPr lang="tr-TR" b="1" dirty="0"/>
              <a:t>Müzik Yetenek Alanında Bireysel Değerlendirme </a:t>
            </a:r>
          </a:p>
          <a:p>
            <a:endParaRPr lang="tr-TR" dirty="0"/>
          </a:p>
          <a:p>
            <a:pPr marL="457200" indent="-457200">
              <a:buFont typeface="+mj-lt"/>
              <a:buAutoNum type="alphaLcPeriod"/>
            </a:pPr>
            <a:r>
              <a:rPr lang="tr-TR" dirty="0"/>
              <a:t>Değerlendirmeler Bakanlıkça belirlenen ölçütler doğrultusunda yapılacaktır. </a:t>
            </a:r>
          </a:p>
          <a:p>
            <a:pPr marL="457200" indent="-457200">
              <a:buFont typeface="+mj-lt"/>
              <a:buAutoNum type="alphaLcPeriod"/>
            </a:pPr>
            <a:endParaRPr lang="tr-TR" dirty="0"/>
          </a:p>
          <a:p>
            <a:pPr marL="457200" indent="-457200">
              <a:buFont typeface="+mj-lt"/>
              <a:buAutoNum type="alphaLcPeriod"/>
            </a:pPr>
            <a:r>
              <a:rPr lang="tr-TR" dirty="0"/>
              <a:t>Öğrencilerin randevuları; takvimde öngörülen tarih </a:t>
            </a:r>
            <a:r>
              <a:rPr lang="tr-TR" dirty="0" smtClean="0"/>
              <a:t>aralığında (resmi </a:t>
            </a:r>
            <a:r>
              <a:rPr lang="tr-TR" dirty="0"/>
              <a:t>tatillerin </a:t>
            </a:r>
            <a:r>
              <a:rPr lang="tr-TR" dirty="0" smtClean="0"/>
              <a:t>dışında) randevu </a:t>
            </a:r>
            <a:r>
              <a:rPr lang="tr-TR" dirty="0"/>
              <a:t>verilmeyen gün bırakılmaksızın oluşturulacaktır. </a:t>
            </a:r>
            <a:endParaRPr lang="tr-TR" dirty="0" smtClean="0"/>
          </a:p>
          <a:p>
            <a:pPr marL="457200" indent="-457200">
              <a:buFont typeface="+mj-lt"/>
              <a:buAutoNum type="alphaLcPeriod"/>
            </a:pPr>
            <a:endParaRPr lang="tr-TR" dirty="0"/>
          </a:p>
          <a:p>
            <a:pPr marL="457200" indent="-457200">
              <a:buFont typeface="+mj-lt"/>
              <a:buAutoNum type="alphaLcPeriod"/>
            </a:pPr>
            <a:r>
              <a:rPr lang="tr-TR" dirty="0" smtClean="0"/>
              <a:t>Değerlendirmeler </a:t>
            </a:r>
            <a:r>
              <a:rPr lang="tr-TR" dirty="0"/>
              <a:t>her gün için 4 (dört) oturum şeklinde gerçekleştirilecektir. </a:t>
            </a:r>
            <a:endParaRPr lang="tr-TR" dirty="0">
              <a:solidFill>
                <a:srgbClr val="FF0000"/>
              </a:solidFill>
            </a:endParaRPr>
          </a:p>
          <a:p>
            <a:endParaRPr lang="tr-TR" dirty="0"/>
          </a:p>
        </p:txBody>
      </p:sp>
    </p:spTree>
    <p:extLst>
      <p:ext uri="{BB962C8B-B14F-4D97-AF65-F5344CB8AC3E}">
        <p14:creationId xmlns:p14="http://schemas.microsoft.com/office/powerpoint/2010/main" val="38544550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chemeClr val="bg1"/>
                </a:solidFill>
              </a:rPr>
              <a:t>UYGULAMA ESASLARI </a:t>
            </a:r>
            <a:endParaRPr lang="tr-TR" dirty="0"/>
          </a:p>
        </p:txBody>
      </p:sp>
      <p:sp>
        <p:nvSpPr>
          <p:cNvPr id="3" name="İçerik Yer Tutucusu 2"/>
          <p:cNvSpPr>
            <a:spLocks noGrp="1"/>
          </p:cNvSpPr>
          <p:nvPr>
            <p:ph idx="1"/>
          </p:nvPr>
        </p:nvSpPr>
        <p:spPr/>
        <p:txBody>
          <a:bodyPr>
            <a:normAutofit fontScale="92500"/>
          </a:bodyPr>
          <a:lstStyle/>
          <a:p>
            <a:pPr marL="0" indent="0">
              <a:buNone/>
            </a:pPr>
            <a:r>
              <a:rPr lang="tr-TR" b="1" dirty="0"/>
              <a:t>Müzik Yetenek Alanında Bireysel Değerlendirme </a:t>
            </a:r>
          </a:p>
          <a:p>
            <a:pPr marL="0" indent="0">
              <a:buNone/>
            </a:pPr>
            <a:r>
              <a:rPr lang="tr-TR" dirty="0" smtClean="0"/>
              <a:t> </a:t>
            </a:r>
            <a:endParaRPr lang="tr-TR" dirty="0">
              <a:solidFill>
                <a:srgbClr val="FF0000"/>
              </a:solidFill>
            </a:endParaRPr>
          </a:p>
          <a:p>
            <a:pPr marL="457200" indent="-457200">
              <a:buFont typeface="+mj-lt"/>
              <a:buAutoNum type="alphaLcPeriod" startAt="3"/>
            </a:pPr>
            <a:r>
              <a:rPr lang="tr-TR" dirty="0"/>
              <a:t>Değerlendirmeye yönelik hazırlanan “Örnek Uygulama Videosu” http://orgm.meb.gov.tr web adresi üzerinden izlenebilecektir. İlgili videonun her oturum öncesinde öğrencilere uygulama merkezi müdürlüklerince izletilmesi zorunludur. </a:t>
            </a:r>
          </a:p>
          <a:p>
            <a:pPr marL="457200" indent="-457200">
              <a:buFont typeface="+mj-lt"/>
              <a:buAutoNum type="alphaLcPeriod" startAt="3"/>
            </a:pPr>
            <a:endParaRPr lang="tr-TR" dirty="0"/>
          </a:p>
          <a:p>
            <a:pPr marL="457200" indent="-457200">
              <a:buFont typeface="+mj-lt"/>
              <a:buAutoNum type="alphaLcPeriod" startAt="3"/>
            </a:pPr>
            <a:r>
              <a:rPr lang="tr-TR" dirty="0"/>
              <a:t>Değerlendirmeye girecek adaylar için gerekli materyaller uygulama merkezlerinde hazır bulundurulacaktır.</a:t>
            </a:r>
            <a:endParaRPr lang="tr-TR" dirty="0">
              <a:solidFill>
                <a:srgbClr val="FF0000"/>
              </a:solidFill>
            </a:endParaRPr>
          </a:p>
          <a:p>
            <a:endParaRPr lang="tr-TR" dirty="0"/>
          </a:p>
        </p:txBody>
      </p:sp>
    </p:spTree>
    <p:extLst>
      <p:ext uri="{BB962C8B-B14F-4D97-AF65-F5344CB8AC3E}">
        <p14:creationId xmlns:p14="http://schemas.microsoft.com/office/powerpoint/2010/main" val="38544550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İTİRAZLAR</a:t>
            </a:r>
          </a:p>
        </p:txBody>
      </p:sp>
      <p:sp>
        <p:nvSpPr>
          <p:cNvPr id="3" name="İçerik Yer Tutucusu 2"/>
          <p:cNvSpPr>
            <a:spLocks noGrp="1"/>
          </p:cNvSpPr>
          <p:nvPr>
            <p:ph idx="1"/>
          </p:nvPr>
        </p:nvSpPr>
        <p:spPr>
          <a:xfrm>
            <a:off x="179512" y="1131590"/>
            <a:ext cx="8856984" cy="4011910"/>
          </a:xfrm>
        </p:spPr>
        <p:txBody>
          <a:bodyPr>
            <a:noAutofit/>
          </a:bodyPr>
          <a:lstStyle/>
          <a:p>
            <a:pPr marL="0" indent="0">
              <a:buNone/>
            </a:pPr>
            <a:endParaRPr lang="tr-TR" sz="1500" b="1" dirty="0" smtClean="0">
              <a:solidFill>
                <a:srgbClr val="FF0000"/>
              </a:solidFill>
            </a:endParaRPr>
          </a:p>
          <a:p>
            <a:pPr marL="0" indent="0">
              <a:buNone/>
            </a:pPr>
            <a:endParaRPr lang="tr-TR" sz="1500" b="1" dirty="0">
              <a:solidFill>
                <a:srgbClr val="FF0000"/>
              </a:solidFill>
            </a:endParaRPr>
          </a:p>
          <a:p>
            <a:pPr marL="0" indent="0">
              <a:buNone/>
            </a:pPr>
            <a:endParaRPr lang="tr-TR" sz="1500" b="1" dirty="0" smtClean="0">
              <a:solidFill>
                <a:srgbClr val="FF0000"/>
              </a:solidFill>
            </a:endParaRPr>
          </a:p>
          <a:p>
            <a:pPr marL="0" indent="0" algn="ctr">
              <a:buNone/>
            </a:pPr>
            <a:r>
              <a:rPr lang="tr-TR" sz="2000" b="1" dirty="0" smtClean="0">
                <a:solidFill>
                  <a:srgbClr val="FF0000"/>
                </a:solidFill>
              </a:rPr>
              <a:t>Ön değerlendirme </a:t>
            </a:r>
          </a:p>
          <a:p>
            <a:r>
              <a:rPr lang="tr-TR" sz="1500" dirty="0" smtClean="0"/>
              <a:t>Genel </a:t>
            </a:r>
            <a:r>
              <a:rPr lang="tr-TR" sz="1500" dirty="0"/>
              <a:t>zihinsel, resim ve müzik yetenek alanı ön değerlendirme uygulamalarına ilişkin itirazlar takvimde belirtilen tarih aralığında öğrenci velisi tarafından e-İtiraz Modülü üzerinden yapılacaktır. İtirazlar, il tanılama sınav komisyonlarınca takvimde belirtilen tarih aralığında değerlendirilerek e-İtiraz Modülü üzerinden cevaplanacaktır</a:t>
            </a:r>
            <a:r>
              <a:rPr lang="tr-TR" sz="1500" dirty="0" smtClean="0"/>
              <a:t>.</a:t>
            </a:r>
          </a:p>
          <a:p>
            <a:pPr marL="0" indent="0">
              <a:buNone/>
            </a:pPr>
            <a:r>
              <a:rPr lang="tr-TR" sz="1500" b="1" dirty="0" smtClean="0">
                <a:solidFill>
                  <a:srgbClr val="FF0000"/>
                </a:solidFill>
              </a:rPr>
              <a:t>       </a:t>
            </a:r>
            <a:r>
              <a:rPr lang="tr-TR" sz="1500" b="1" dirty="0" smtClean="0">
                <a:solidFill>
                  <a:srgbClr val="92D050"/>
                </a:solidFill>
              </a:rPr>
              <a:t>Ön </a:t>
            </a:r>
            <a:r>
              <a:rPr lang="tr-TR" sz="1500" b="1" dirty="0">
                <a:solidFill>
                  <a:srgbClr val="92D050"/>
                </a:solidFill>
              </a:rPr>
              <a:t>değerlendirme için 24-28 Nisan </a:t>
            </a:r>
            <a:r>
              <a:rPr lang="tr-TR" sz="1500" b="1" dirty="0" smtClean="0">
                <a:solidFill>
                  <a:srgbClr val="92D050"/>
                </a:solidFill>
              </a:rPr>
              <a:t>2023</a:t>
            </a:r>
          </a:p>
          <a:p>
            <a:endParaRPr lang="tr-TR" sz="1500" dirty="0"/>
          </a:p>
        </p:txBody>
      </p:sp>
    </p:spTree>
    <p:extLst>
      <p:ext uri="{BB962C8B-B14F-4D97-AF65-F5344CB8AC3E}">
        <p14:creationId xmlns:p14="http://schemas.microsoft.com/office/powerpoint/2010/main" val="17417124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İTİRAZLAR</a:t>
            </a:r>
            <a:endParaRPr lang="tr-TR" dirty="0"/>
          </a:p>
        </p:txBody>
      </p:sp>
      <p:sp>
        <p:nvSpPr>
          <p:cNvPr id="3" name="İçerik Yer Tutucusu 2"/>
          <p:cNvSpPr>
            <a:spLocks noGrp="1"/>
          </p:cNvSpPr>
          <p:nvPr>
            <p:ph idx="1"/>
          </p:nvPr>
        </p:nvSpPr>
        <p:spPr>
          <a:xfrm>
            <a:off x="457200" y="1200150"/>
            <a:ext cx="8229600" cy="3819871"/>
          </a:xfrm>
        </p:spPr>
        <p:txBody>
          <a:bodyPr>
            <a:normAutofit fontScale="85000" lnSpcReduction="20000"/>
          </a:bodyPr>
          <a:lstStyle/>
          <a:p>
            <a:pPr marL="0" indent="0" algn="ctr">
              <a:buNone/>
            </a:pPr>
            <a:r>
              <a:rPr lang="tr-TR" sz="2600" b="1" dirty="0">
                <a:solidFill>
                  <a:srgbClr val="FF0000"/>
                </a:solidFill>
              </a:rPr>
              <a:t>Bireysel Değerlendirme</a:t>
            </a:r>
          </a:p>
          <a:p>
            <a:r>
              <a:rPr lang="tr-TR" dirty="0"/>
              <a:t>Genel zihinsel, resim ve müzik yetenek alanı bireysel değerlendirme uygulama sonuçlarına ilişkin itirazlar takvimde belirtilen tarih aralığında öğrenci velisi tarafından “EK-2 İtiraz Başvuru Formu” doldurularak il tanılama sınav komisyonlarına yapılacaktır. İtirazlar il tanılama sınav komisyonlarınca takvimde belirtilen tarih aralığında </a:t>
            </a:r>
            <a:r>
              <a:rPr lang="tr-TR" dirty="0" smtClean="0"/>
              <a:t>değerlendirilecektir.</a:t>
            </a:r>
          </a:p>
          <a:p>
            <a:pPr marL="0" indent="0">
              <a:buNone/>
            </a:pPr>
            <a:endParaRPr lang="tr-TR" b="1" dirty="0" smtClean="0">
              <a:solidFill>
                <a:srgbClr val="FF0000"/>
              </a:solidFill>
            </a:endParaRPr>
          </a:p>
          <a:p>
            <a:pPr marL="0" indent="0" algn="ctr">
              <a:buNone/>
            </a:pPr>
            <a:r>
              <a:rPr lang="tr-TR" b="1" dirty="0">
                <a:solidFill>
                  <a:srgbClr val="FF0000"/>
                </a:solidFill>
              </a:rPr>
              <a:t> </a:t>
            </a:r>
            <a:r>
              <a:rPr lang="tr-TR" b="1" dirty="0" smtClean="0">
                <a:solidFill>
                  <a:srgbClr val="92D050"/>
                </a:solidFill>
              </a:rPr>
              <a:t>Bireysel değerlendirme için07-11 AĞUSTOS 2023</a:t>
            </a:r>
          </a:p>
          <a:p>
            <a:endParaRPr lang="tr-TR" dirty="0" smtClean="0"/>
          </a:p>
          <a:p>
            <a:r>
              <a:rPr lang="tr-TR" dirty="0" smtClean="0"/>
              <a:t>Yapılan </a:t>
            </a:r>
            <a:r>
              <a:rPr lang="tr-TR" dirty="0"/>
              <a:t>ön değerlendirme ve bireysel değerlendirme içeriklerine ilişkin herhangi bir belge yayımlanmayacak ve paylaşılmayacaktır</a:t>
            </a:r>
            <a:r>
              <a:rPr lang="tr-TR" dirty="0" smtClean="0"/>
              <a:t>.</a:t>
            </a:r>
          </a:p>
          <a:p>
            <a:endParaRPr lang="tr-TR" dirty="0"/>
          </a:p>
          <a:p>
            <a:r>
              <a:rPr lang="tr-TR" dirty="0" smtClean="0"/>
              <a:t>Faks </a:t>
            </a:r>
            <a:r>
              <a:rPr lang="tr-TR" dirty="0"/>
              <a:t>ve e-posta yolu ile yapılan itirazlar dikkate alınmayacaktır.</a:t>
            </a:r>
          </a:p>
        </p:txBody>
      </p:sp>
    </p:spTree>
    <p:extLst>
      <p:ext uri="{BB962C8B-B14F-4D97-AF65-F5344CB8AC3E}">
        <p14:creationId xmlns:p14="http://schemas.microsoft.com/office/powerpoint/2010/main" val="26956238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323528" y="411510"/>
            <a:ext cx="8496944" cy="1368152"/>
          </a:xfrm>
        </p:spPr>
        <p:txBody>
          <a:bodyPr>
            <a:normAutofit/>
          </a:bodyPr>
          <a:lstStyle/>
          <a:p>
            <a:r>
              <a:rPr lang="tr-TR" sz="6600" dirty="0"/>
              <a:t>TEŞEKKÜRLER…</a:t>
            </a:r>
            <a:endParaRPr lang="tr-TR" sz="6600" b="1" dirty="0">
              <a:solidFill>
                <a:srgbClr val="FF0000"/>
              </a:solidFill>
            </a:endParaRPr>
          </a:p>
        </p:txBody>
      </p:sp>
      <p:pic>
        <p:nvPicPr>
          <p:cNvPr id="7" name="Resim 6"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5" y="4464998"/>
            <a:ext cx="611192" cy="555024"/>
          </a:xfrm>
          <a:prstGeom prst="rect">
            <a:avLst/>
          </a:prstGeom>
          <a:noFill/>
          <a:ln>
            <a:noFill/>
          </a:ln>
        </p:spPr>
      </p:pic>
      <p:pic>
        <p:nvPicPr>
          <p:cNvPr id="8" name="Resim 7" descr="D:\Users\Hp\Desktop\social-media-computer-icons-tulane-university-facebook-drawing-vector-twitter-thumbnail.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304" y="4506615"/>
            <a:ext cx="406046" cy="390784"/>
          </a:xfrm>
          <a:prstGeom prst="rect">
            <a:avLst/>
          </a:prstGeom>
          <a:noFill/>
          <a:ln>
            <a:noFill/>
          </a:ln>
        </p:spPr>
      </p:pic>
      <p:pic>
        <p:nvPicPr>
          <p:cNvPr id="9" name="Picture 7" descr="D:\Users\Hp\Desktop\Facebook_icon.sv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79913" y="4508302"/>
            <a:ext cx="443458" cy="461372"/>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611560" y="4542753"/>
            <a:ext cx="1329908" cy="369332"/>
          </a:xfrm>
          <a:prstGeom prst="rect">
            <a:avLst/>
          </a:prstGeom>
          <a:noFill/>
        </p:spPr>
        <p:txBody>
          <a:bodyPr wrap="square" rtlCol="0">
            <a:spAutoFit/>
          </a:bodyPr>
          <a:lstStyle/>
          <a:p>
            <a:r>
              <a:rPr lang="tr-TR" dirty="0" err="1" smtClean="0">
                <a:latin typeface="Trebuchet MS" pitchFamily="34" charset="0"/>
              </a:rPr>
              <a:t>nizipram</a:t>
            </a:r>
            <a:endParaRPr lang="tr-TR" dirty="0">
              <a:latin typeface="Trebuchet MS" pitchFamily="34" charset="0"/>
            </a:endParaRPr>
          </a:p>
        </p:txBody>
      </p:sp>
      <p:sp>
        <p:nvSpPr>
          <p:cNvPr id="11" name="Metin kutusu 10"/>
          <p:cNvSpPr txBox="1"/>
          <p:nvPr/>
        </p:nvSpPr>
        <p:spPr>
          <a:xfrm>
            <a:off x="4223371" y="4510911"/>
            <a:ext cx="1329908" cy="369332"/>
          </a:xfrm>
          <a:prstGeom prst="rect">
            <a:avLst/>
          </a:prstGeom>
          <a:noFill/>
        </p:spPr>
        <p:txBody>
          <a:bodyPr wrap="square" rtlCol="0">
            <a:spAutoFit/>
          </a:bodyPr>
          <a:lstStyle/>
          <a:p>
            <a:r>
              <a:rPr lang="tr-TR" dirty="0" err="1" smtClean="0">
                <a:latin typeface="Trebuchet MS" pitchFamily="34" charset="0"/>
              </a:rPr>
              <a:t>nizipram</a:t>
            </a:r>
            <a:endParaRPr lang="tr-TR" dirty="0">
              <a:latin typeface="Trebuchet MS" pitchFamily="34" charset="0"/>
            </a:endParaRPr>
          </a:p>
        </p:txBody>
      </p:sp>
      <p:sp>
        <p:nvSpPr>
          <p:cNvPr id="12" name="Metin kutusu 11"/>
          <p:cNvSpPr txBox="1"/>
          <p:nvPr/>
        </p:nvSpPr>
        <p:spPr>
          <a:xfrm>
            <a:off x="7680146" y="4506615"/>
            <a:ext cx="1329908" cy="369332"/>
          </a:xfrm>
          <a:prstGeom prst="rect">
            <a:avLst/>
          </a:prstGeom>
          <a:noFill/>
        </p:spPr>
        <p:txBody>
          <a:bodyPr wrap="square" rtlCol="0">
            <a:spAutoFit/>
          </a:bodyPr>
          <a:lstStyle/>
          <a:p>
            <a:r>
              <a:rPr lang="tr-TR" dirty="0" err="1" smtClean="0">
                <a:latin typeface="Trebuchet MS" pitchFamily="34" charset="0"/>
              </a:rPr>
              <a:t>nizipram</a:t>
            </a:r>
            <a:endParaRPr lang="tr-TR" dirty="0">
              <a:latin typeface="Trebuchet MS" pitchFamily="34" charset="0"/>
            </a:endParaRPr>
          </a:p>
        </p:txBody>
      </p:sp>
      <p:pic>
        <p:nvPicPr>
          <p:cNvPr id="1026" name="Picture 2" descr="C:\Users\acer\Desktop\Yeni Resim-photoaidcom-cropped.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5225" y="2185988"/>
            <a:ext cx="1685925" cy="1685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82974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Özel </a:t>
            </a:r>
            <a:r>
              <a:rPr lang="tr-TR" dirty="0"/>
              <a:t>Yetenekli Bireyler</a:t>
            </a:r>
          </a:p>
        </p:txBody>
      </p:sp>
      <p:sp>
        <p:nvSpPr>
          <p:cNvPr id="3" name="İçerik Yer Tutucusu 2"/>
          <p:cNvSpPr>
            <a:spLocks noGrp="1"/>
          </p:cNvSpPr>
          <p:nvPr>
            <p:ph idx="1"/>
          </p:nvPr>
        </p:nvSpPr>
        <p:spPr/>
        <p:txBody>
          <a:bodyPr>
            <a:normAutofit fontScale="92500" lnSpcReduction="20000"/>
          </a:bodyPr>
          <a:lstStyle/>
          <a:p>
            <a:r>
              <a:rPr lang="tr-TR" dirty="0"/>
              <a:t>Zeka, yaratıcılık, sanat, liderlik kapasitesi, motivasyon veya özel akademik alanlarda yaşıtlarına göre yüksek düzeyde performans gösteren bireyi ifade eder.</a:t>
            </a:r>
          </a:p>
          <a:p>
            <a:endParaRPr lang="tr-TR" dirty="0"/>
          </a:p>
          <a:p>
            <a:r>
              <a:rPr lang="tr-TR" dirty="0"/>
              <a:t>Çocuklardaki üstün yeteneğin erken fark edilmesi ve bunun geliştirilmesine olanak tanınması, özellikle eğitimciler için son derece önemli ancak bir o kadar da zordur (</a:t>
            </a:r>
            <a:r>
              <a:rPr lang="tr-TR" dirty="0" err="1"/>
              <a:t>Winebrenner</a:t>
            </a:r>
            <a:r>
              <a:rPr lang="tr-TR" dirty="0"/>
              <a:t>, 1992). </a:t>
            </a:r>
          </a:p>
          <a:p>
            <a:endParaRPr lang="tr-TR" dirty="0"/>
          </a:p>
          <a:p>
            <a:r>
              <a:rPr lang="tr-TR" dirty="0"/>
              <a:t>Dolayısıyla çocukları sınıf içinde çok iyi takip etmek, gündelik konuşmalarındaki farklılıkları anlamaya çalışmak gerekmektedir (</a:t>
            </a:r>
            <a:r>
              <a:rPr lang="tr-TR" dirty="0" err="1"/>
              <a:t>Smutny</a:t>
            </a:r>
            <a:r>
              <a:rPr lang="tr-TR" dirty="0"/>
              <a:t>, </a:t>
            </a:r>
            <a:r>
              <a:rPr lang="tr-TR" dirty="0" err="1"/>
              <a:t>Walker</a:t>
            </a:r>
            <a:r>
              <a:rPr lang="tr-TR" dirty="0"/>
              <a:t> &amp; </a:t>
            </a:r>
            <a:r>
              <a:rPr lang="tr-TR" dirty="0" err="1"/>
              <a:t>Meckstroth</a:t>
            </a:r>
            <a:r>
              <a:rPr lang="tr-TR" dirty="0"/>
              <a:t>, 1997). </a:t>
            </a:r>
          </a:p>
        </p:txBody>
      </p:sp>
    </p:spTree>
    <p:extLst>
      <p:ext uri="{BB962C8B-B14F-4D97-AF65-F5344CB8AC3E}">
        <p14:creationId xmlns:p14="http://schemas.microsoft.com/office/powerpoint/2010/main" val="36858322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endParaRPr lang="tr-TR" dirty="0"/>
          </a:p>
        </p:txBody>
      </p:sp>
      <p:sp>
        <p:nvSpPr>
          <p:cNvPr id="3" name="İçerik Yer Tutucusu 2"/>
          <p:cNvSpPr>
            <a:spLocks noGrp="1"/>
          </p:cNvSpPr>
          <p:nvPr>
            <p:ph idx="1"/>
          </p:nvPr>
        </p:nvSpPr>
        <p:spPr>
          <a:xfrm>
            <a:off x="457200" y="1200150"/>
            <a:ext cx="8229600" cy="3675855"/>
          </a:xfrm>
        </p:spPr>
        <p:txBody>
          <a:bodyPr>
            <a:normAutofit fontScale="92500" lnSpcReduction="10000"/>
          </a:bodyPr>
          <a:lstStyle/>
          <a:p>
            <a:r>
              <a:rPr lang="tr-TR" dirty="0"/>
              <a:t>Üstün yetenekli çocukların genellikle, normal gelişim gösteren çocuklara göre, yetenekli oldukları alanda daha hızlı ilerledikleri vurgulanmaktadır. </a:t>
            </a:r>
          </a:p>
          <a:p>
            <a:r>
              <a:rPr lang="tr-TR" dirty="0"/>
              <a:t>Ancak üstün yeteneklilik tiplerine göre bu hızlı ilerleme özelliği değişebilir. </a:t>
            </a:r>
          </a:p>
          <a:p>
            <a:r>
              <a:rPr lang="tr-TR" dirty="0"/>
              <a:t>Özel bir alanda yetenekli olan çocuğun tüm gelişim alanlarında hızlı olması beklenmemelidir. </a:t>
            </a:r>
          </a:p>
          <a:p>
            <a:r>
              <a:rPr lang="tr-TR" dirty="0"/>
              <a:t>Örneğin, görsel sanat alanında üstün yetenekli olan çocuk sadece bu alanda yaşıtlarından üstün olma özelliği göstererek diğer gelişim alanlarında standart gelişim ritmi izleyebilir (Metin, 1999; Tuğrul, 1994). </a:t>
            </a:r>
          </a:p>
        </p:txBody>
      </p:sp>
    </p:spTree>
    <p:extLst>
      <p:ext uri="{BB962C8B-B14F-4D97-AF65-F5344CB8AC3E}">
        <p14:creationId xmlns:p14="http://schemas.microsoft.com/office/powerpoint/2010/main" val="35426420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dirty="0" smtClean="0"/>
              <a:t>Erken dönemlerde </a:t>
            </a:r>
            <a:r>
              <a:rPr lang="tr-TR" sz="3200" dirty="0"/>
              <a:t>gözlenen özellikler </a:t>
            </a:r>
          </a:p>
        </p:txBody>
      </p:sp>
      <p:sp>
        <p:nvSpPr>
          <p:cNvPr id="3" name="İçerik Yer Tutucusu 2"/>
          <p:cNvSpPr>
            <a:spLocks noGrp="1"/>
          </p:cNvSpPr>
          <p:nvPr>
            <p:ph idx="1"/>
          </p:nvPr>
        </p:nvSpPr>
        <p:spPr>
          <a:xfrm>
            <a:off x="251520" y="1200150"/>
            <a:ext cx="4104456" cy="3603847"/>
          </a:xfrm>
        </p:spPr>
        <p:txBody>
          <a:bodyPr>
            <a:normAutofit fontScale="70000" lnSpcReduction="20000"/>
          </a:bodyPr>
          <a:lstStyle/>
          <a:p>
            <a:r>
              <a:rPr lang="tr-TR" dirty="0"/>
              <a:t>Bebeklikte olağan dışı ataklık </a:t>
            </a:r>
          </a:p>
          <a:p>
            <a:r>
              <a:rPr lang="tr-TR" dirty="0"/>
              <a:t>Uzun dikkat süresi </a:t>
            </a:r>
          </a:p>
          <a:p>
            <a:r>
              <a:rPr lang="es-ES" dirty="0"/>
              <a:t>Geniş hayal ve imgeleme gücü </a:t>
            </a:r>
          </a:p>
          <a:p>
            <a:r>
              <a:rPr lang="tr-TR" dirty="0"/>
              <a:t>Uykuya daha az ihtiyaç duyma, enerjik olma </a:t>
            </a:r>
          </a:p>
          <a:p>
            <a:r>
              <a:rPr lang="tr-TR" dirty="0"/>
              <a:t>Gelişimsel dönüm noktalarına daha hızlı ilerleme </a:t>
            </a:r>
          </a:p>
          <a:p>
            <a:r>
              <a:rPr lang="tr-TR" dirty="0"/>
              <a:t>Keskin gözlem yapma </a:t>
            </a:r>
          </a:p>
          <a:p>
            <a:r>
              <a:rPr lang="tr-TR" dirty="0"/>
              <a:t>Aşırı merak duyma </a:t>
            </a:r>
          </a:p>
          <a:p>
            <a:r>
              <a:rPr lang="tr-TR" dirty="0"/>
              <a:t>Güçlü bellek </a:t>
            </a:r>
          </a:p>
          <a:p>
            <a:r>
              <a:rPr lang="tr-TR" dirty="0"/>
              <a:t>Erken ve olağanüstü dil gelişimi</a:t>
            </a:r>
          </a:p>
          <a:p>
            <a:r>
              <a:rPr lang="tr-TR" dirty="0"/>
              <a:t>Hızlı öğrenme yeteneği</a:t>
            </a:r>
          </a:p>
          <a:p>
            <a:r>
              <a:rPr lang="tr-TR" dirty="0"/>
              <a:t>Aşırı duyarlılık </a:t>
            </a:r>
          </a:p>
          <a:p>
            <a:pPr marL="0" indent="0">
              <a:buNone/>
            </a:pPr>
            <a:r>
              <a:rPr lang="tr-TR" dirty="0"/>
              <a:t>Akıl yürütme ve problem çözme becerisi </a:t>
            </a:r>
          </a:p>
          <a:p>
            <a:pPr marL="0" indent="0">
              <a:buNone/>
            </a:pPr>
            <a:endParaRPr lang="tr-TR" dirty="0"/>
          </a:p>
          <a:p>
            <a:pPr marL="0" indent="0">
              <a:buNone/>
            </a:pPr>
            <a:endParaRPr lang="tr-TR" dirty="0"/>
          </a:p>
        </p:txBody>
      </p:sp>
      <p:sp>
        <p:nvSpPr>
          <p:cNvPr id="4" name="İçerik Yer Tutucusu 2"/>
          <p:cNvSpPr txBox="1">
            <a:spLocks/>
          </p:cNvSpPr>
          <p:nvPr/>
        </p:nvSpPr>
        <p:spPr>
          <a:xfrm>
            <a:off x="4716016" y="1203598"/>
            <a:ext cx="4176464" cy="3672408"/>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a:lstStyle>
          <a:p>
            <a:r>
              <a:rPr lang="tr-TR" dirty="0" err="1"/>
              <a:t>Mükemmelliyetçilik</a:t>
            </a:r>
            <a:r>
              <a:rPr lang="tr-TR" dirty="0"/>
              <a:t> </a:t>
            </a:r>
          </a:p>
          <a:p>
            <a:r>
              <a:rPr lang="es-ES" dirty="0"/>
              <a:t>Sayılar, bulmacalar ve yap-bozlar ile oyun becerisini geliştirme </a:t>
            </a:r>
          </a:p>
          <a:p>
            <a:r>
              <a:rPr lang="tr-TR" dirty="0"/>
              <a:t>Kitaplara aşırı ilgi duyma </a:t>
            </a:r>
          </a:p>
          <a:p>
            <a:r>
              <a:rPr lang="tr-TR" dirty="0"/>
              <a:t>Soru sorma </a:t>
            </a:r>
          </a:p>
          <a:p>
            <a:r>
              <a:rPr lang="tr-TR" dirty="0"/>
              <a:t>İlgi alanının oldukça geniş olması </a:t>
            </a:r>
          </a:p>
          <a:p>
            <a:r>
              <a:rPr lang="tr-TR" dirty="0"/>
              <a:t>Gelişmiş mizah duygusu </a:t>
            </a:r>
          </a:p>
          <a:p>
            <a:r>
              <a:rPr lang="tr-TR" dirty="0"/>
              <a:t>Eleştirel düşünebilme </a:t>
            </a:r>
          </a:p>
          <a:p>
            <a:r>
              <a:rPr lang="tr-TR" dirty="0"/>
              <a:t>İcatlar yapabilme </a:t>
            </a:r>
          </a:p>
          <a:p>
            <a:r>
              <a:rPr lang="tr-TR" dirty="0"/>
              <a:t>Aynı anda birkaç işi yapabilme, yoğunlaşabilme </a:t>
            </a:r>
          </a:p>
          <a:p>
            <a:r>
              <a:rPr lang="tr-TR" dirty="0"/>
              <a:t>Yaratıcılık </a:t>
            </a:r>
          </a:p>
          <a:p>
            <a:pPr marL="0" indent="0">
              <a:buNone/>
            </a:pPr>
            <a:r>
              <a:rPr lang="tr-TR" dirty="0"/>
              <a:t>(Jackson &amp; </a:t>
            </a:r>
            <a:r>
              <a:rPr lang="tr-TR" dirty="0" err="1"/>
              <a:t>Klein</a:t>
            </a:r>
            <a:r>
              <a:rPr lang="tr-TR" dirty="0"/>
              <a:t>, 1997; </a:t>
            </a:r>
            <a:r>
              <a:rPr lang="tr-TR" dirty="0" err="1"/>
              <a:t>Davis</a:t>
            </a:r>
            <a:r>
              <a:rPr lang="tr-TR" dirty="0"/>
              <a:t> &amp; </a:t>
            </a:r>
            <a:r>
              <a:rPr lang="tr-TR" dirty="0" err="1"/>
              <a:t>Rimm</a:t>
            </a:r>
            <a:r>
              <a:rPr lang="tr-TR" dirty="0"/>
              <a:t>, 1998). </a:t>
            </a:r>
          </a:p>
          <a:p>
            <a:pPr marL="0" indent="0">
              <a:buNone/>
            </a:pPr>
            <a:endParaRPr lang="tr-TR" dirty="0"/>
          </a:p>
        </p:txBody>
      </p:sp>
    </p:spTree>
    <p:extLst>
      <p:ext uri="{BB962C8B-B14F-4D97-AF65-F5344CB8AC3E}">
        <p14:creationId xmlns:p14="http://schemas.microsoft.com/office/powerpoint/2010/main" val="17068004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endParaRPr lang="tr-TR" dirty="0"/>
          </a:p>
        </p:txBody>
      </p:sp>
      <p:sp>
        <p:nvSpPr>
          <p:cNvPr id="3" name="İçerik Yer Tutucusu 2"/>
          <p:cNvSpPr>
            <a:spLocks noGrp="1"/>
          </p:cNvSpPr>
          <p:nvPr>
            <p:ph idx="1"/>
          </p:nvPr>
        </p:nvSpPr>
        <p:spPr>
          <a:xfrm>
            <a:off x="457200" y="1200150"/>
            <a:ext cx="8229600" cy="3675855"/>
          </a:xfrm>
        </p:spPr>
        <p:txBody>
          <a:bodyPr>
            <a:normAutofit/>
          </a:bodyPr>
          <a:lstStyle/>
          <a:p>
            <a:r>
              <a:rPr lang="tr-TR" dirty="0"/>
              <a:t>Bir çocuğun üstün yetenekli olarak görülmesi için yukarıda adı geçen bütün özelliklere sahip olması gerekmemektedir. Üstün yetenekli bir çocukta öne çıkan bir özellik, bir başka üstün çocukta hiç görülmeyebilir. Dolayısıyla bireysel farklılıkların olabileceği dikkate alınmalıdır (Metin, 1999). </a:t>
            </a:r>
          </a:p>
          <a:p>
            <a:r>
              <a:rPr lang="tr-TR" dirty="0"/>
              <a:t>Üstün yeteneğin bir göstergesi olabilmesi için bu özelliklerden birçoğunun ilgili yaş grubunun doğal olarak gösterdiği ölçülerin üzerinde bir düzeyde çocukta gözleniyor olması gerekmektedir (Akarsu, 2001). </a:t>
            </a:r>
          </a:p>
        </p:txBody>
      </p:sp>
    </p:spTree>
    <p:extLst>
      <p:ext uri="{BB962C8B-B14F-4D97-AF65-F5344CB8AC3E}">
        <p14:creationId xmlns:p14="http://schemas.microsoft.com/office/powerpoint/2010/main" val="2819812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37160"/>
            <a:ext cx="4330824" cy="833748"/>
          </a:xfrm>
        </p:spPr>
        <p:txBody>
          <a:bodyPr>
            <a:normAutofit fontScale="90000"/>
          </a:bodyPr>
          <a:lstStyle/>
          <a:p>
            <a:r>
              <a:rPr lang="tr-TR" b="1" dirty="0">
                <a:solidFill>
                  <a:schemeClr val="bg1"/>
                </a:solidFill>
              </a:rPr>
              <a:t>BİLSEM SÜRECİ</a:t>
            </a:r>
          </a:p>
        </p:txBody>
      </p:sp>
      <p:sp>
        <p:nvSpPr>
          <p:cNvPr id="3" name="İçerik Yer Tutucusu 2"/>
          <p:cNvSpPr>
            <a:spLocks noGrp="1"/>
          </p:cNvSpPr>
          <p:nvPr>
            <p:ph idx="1"/>
          </p:nvPr>
        </p:nvSpPr>
        <p:spPr>
          <a:xfrm>
            <a:off x="457200" y="1200150"/>
            <a:ext cx="4042792" cy="3747863"/>
          </a:xfrm>
        </p:spPr>
        <p:txBody>
          <a:bodyPr>
            <a:normAutofit/>
          </a:bodyPr>
          <a:lstStyle/>
          <a:p>
            <a:r>
              <a:rPr lang="tr-TR" dirty="0"/>
              <a:t>Öğrenci tanılama işlemleri, Her okulda 1, 2 ve 3. sınıf düzeylerinden her bir yetenek alanı için belirtilen her bir sınıf düzeyindeki toplam öğrenci sayısının en fazla </a:t>
            </a:r>
            <a:r>
              <a:rPr lang="tr-TR" b="1" dirty="0">
                <a:solidFill>
                  <a:srgbClr val="FF0000"/>
                </a:solidFill>
              </a:rPr>
              <a:t>%20’si </a:t>
            </a:r>
            <a:r>
              <a:rPr lang="tr-TR" dirty="0"/>
              <a:t>aday gösterilebilecektir.</a:t>
            </a:r>
          </a:p>
        </p:txBody>
      </p:sp>
      <p:pic>
        <p:nvPicPr>
          <p:cNvPr id="1026" name="Picture 2" descr="C:\Users\acer\Desktop\IMG-423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111052"/>
            <a:ext cx="4572000" cy="4032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2338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ADAY GÖSTERME SÜRECİ</a:t>
            </a: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865729960"/>
              </p:ext>
            </p:extLst>
          </p:nvPr>
        </p:nvGraphicFramePr>
        <p:xfrm>
          <a:off x="457200" y="1200150"/>
          <a:ext cx="8229600" cy="3394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5688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chemeClr val="bg1"/>
                </a:solidFill>
              </a:rPr>
              <a:t>ADAY GÖSTERME SÜRECİ</a:t>
            </a:r>
            <a:endParaRPr lang="tr-TR" dirty="0">
              <a:solidFill>
                <a:schemeClr val="bg1"/>
              </a:solidFill>
            </a:endParaRPr>
          </a:p>
        </p:txBody>
      </p:sp>
      <p:sp>
        <p:nvSpPr>
          <p:cNvPr id="3" name="İçerik Yer Tutucusu 2"/>
          <p:cNvSpPr>
            <a:spLocks noGrp="1"/>
          </p:cNvSpPr>
          <p:nvPr>
            <p:ph idx="1"/>
          </p:nvPr>
        </p:nvSpPr>
        <p:spPr/>
        <p:txBody>
          <a:bodyPr>
            <a:normAutofit fontScale="77500" lnSpcReduction="20000"/>
          </a:bodyPr>
          <a:lstStyle/>
          <a:p>
            <a:pPr marL="457200" indent="-457200">
              <a:buFont typeface="+mj-lt"/>
              <a:buAutoNum type="arabicPeriod"/>
            </a:pPr>
            <a:r>
              <a:rPr lang="tr-TR" dirty="0"/>
              <a:t>Aday gösterme süreci okul yönlendirme komisyonları tarafından yürütülecektir.</a:t>
            </a:r>
          </a:p>
          <a:p>
            <a:pPr marL="457200" indent="-457200">
              <a:buFont typeface="+mj-lt"/>
              <a:buAutoNum type="arabicPeriod"/>
            </a:pPr>
            <a:endParaRPr lang="tr-TR" dirty="0"/>
          </a:p>
          <a:p>
            <a:pPr marL="457200" indent="-457200">
              <a:buFont typeface="+mj-lt"/>
              <a:buAutoNum type="arabicPeriod"/>
            </a:pPr>
            <a:r>
              <a:rPr lang="tr-TR" dirty="0"/>
              <a:t>Okul yönlendirme komisyonu; okul müdürü başkanlığında müdür </a:t>
            </a:r>
            <a:r>
              <a:rPr lang="tr-TR" dirty="0" smtClean="0"/>
              <a:t>yardımcıları, </a:t>
            </a:r>
            <a:r>
              <a:rPr lang="tr-TR" dirty="0"/>
              <a:t>rehber öğretmen/psikolojik danışman olarak görev yapan öğretmenlerin tamamı ve </a:t>
            </a:r>
            <a:r>
              <a:rPr lang="tr-TR" dirty="0" smtClean="0"/>
              <a:t>1,2,3  </a:t>
            </a:r>
            <a:r>
              <a:rPr lang="tr-TR" dirty="0"/>
              <a:t>sınıf </a:t>
            </a:r>
            <a:r>
              <a:rPr lang="tr-TR" dirty="0" smtClean="0"/>
              <a:t>seviyelerinden  </a:t>
            </a:r>
            <a:r>
              <a:rPr lang="tr-TR" dirty="0"/>
              <a:t>okul müdürünün belirleyeceği en az bir sınıf öğretmeninden oluşturulacaktır. Komisyonda yer alma şartlarını sağlayan üyelerden herhangi birinin bulunmadığı durumlarda mevcut üyeler ile komisyon oluşturulacaktır. </a:t>
            </a:r>
          </a:p>
          <a:p>
            <a:pPr marL="457200" indent="-457200">
              <a:buFont typeface="+mj-lt"/>
              <a:buAutoNum type="arabicPeriod"/>
            </a:pPr>
            <a:endParaRPr lang="tr-TR" dirty="0"/>
          </a:p>
          <a:p>
            <a:pPr marL="457200" indent="-457200">
              <a:buFont typeface="+mj-lt"/>
              <a:buAutoNum type="arabicPeriod"/>
            </a:pPr>
            <a:r>
              <a:rPr lang="tr-TR" dirty="0"/>
              <a:t>Her </a:t>
            </a:r>
            <a:r>
              <a:rPr lang="tr-TR" dirty="0" smtClean="0"/>
              <a:t>okulda </a:t>
            </a:r>
            <a:r>
              <a:rPr lang="tr-TR" b="1" dirty="0" smtClean="0">
                <a:solidFill>
                  <a:srgbClr val="FF0000"/>
                </a:solidFill>
              </a:rPr>
              <a:t>1,2,3   </a:t>
            </a:r>
            <a:r>
              <a:rPr lang="tr-TR" b="1" dirty="0">
                <a:solidFill>
                  <a:srgbClr val="FF0000"/>
                </a:solidFill>
              </a:rPr>
              <a:t>sınıf </a:t>
            </a:r>
            <a:r>
              <a:rPr lang="tr-TR" b="1" dirty="0" smtClean="0">
                <a:solidFill>
                  <a:srgbClr val="FF0000"/>
                </a:solidFill>
              </a:rPr>
              <a:t>düzeylerinden</a:t>
            </a:r>
            <a:r>
              <a:rPr lang="tr-TR" dirty="0" smtClean="0"/>
              <a:t> </a:t>
            </a:r>
            <a:r>
              <a:rPr lang="tr-TR" dirty="0"/>
              <a:t>her bir yetenek alanı için </a:t>
            </a:r>
            <a:r>
              <a:rPr lang="tr-TR" dirty="0" smtClean="0"/>
              <a:t>belirtilen her bir sınıf düzeyindeki toplam öğrenci    </a:t>
            </a:r>
            <a:r>
              <a:rPr lang="tr-TR" dirty="0"/>
              <a:t>sayısının </a:t>
            </a:r>
            <a:r>
              <a:rPr lang="tr-TR" b="1" dirty="0">
                <a:solidFill>
                  <a:srgbClr val="FF0000"/>
                </a:solidFill>
              </a:rPr>
              <a:t>en fazla %20’si</a:t>
            </a:r>
            <a:r>
              <a:rPr lang="tr-TR" dirty="0"/>
              <a:t> aday gösterilebilecektir.</a:t>
            </a:r>
          </a:p>
        </p:txBody>
      </p:sp>
    </p:spTree>
    <p:extLst>
      <p:ext uri="{BB962C8B-B14F-4D97-AF65-F5344CB8AC3E}">
        <p14:creationId xmlns:p14="http://schemas.microsoft.com/office/powerpoint/2010/main" val="1401339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Özel 4">
      <a:dk1>
        <a:srgbClr val="0E57C4"/>
      </a:dk1>
      <a:lt1>
        <a:sysClr val="window" lastClr="FFFFFF"/>
      </a:lt1>
      <a:dk2>
        <a:srgbClr val="072B62"/>
      </a:dk2>
      <a:lt2>
        <a:srgbClr val="ACCBF9"/>
      </a:lt2>
      <a:accent1>
        <a:srgbClr val="FF0000"/>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TM01790490[[fn=Decatur]]</Template>
  <TotalTime>5225</TotalTime>
  <Words>1904</Words>
  <Application>Microsoft Office PowerPoint</Application>
  <PresentationFormat>Ekran Gösterisi (16:9)</PresentationFormat>
  <Paragraphs>177</Paragraphs>
  <Slides>28</Slides>
  <Notes>1</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28</vt:i4>
      </vt:variant>
    </vt:vector>
  </HeadingPairs>
  <TitlesOfParts>
    <vt:vector size="37" baseType="lpstr">
      <vt:lpstr>Arial</vt:lpstr>
      <vt:lpstr>Arial Black</vt:lpstr>
      <vt:lpstr>Bodoni MT Condensed</vt:lpstr>
      <vt:lpstr>Calibri</vt:lpstr>
      <vt:lpstr>Courier New</vt:lpstr>
      <vt:lpstr>Franklin Gothic Book</vt:lpstr>
      <vt:lpstr>Trebuchet MS</vt:lpstr>
      <vt:lpstr>Wingdings</vt:lpstr>
      <vt:lpstr>Decatur</vt:lpstr>
      <vt:lpstr>BİLSEM SÜRECİ VE TANITIMI</vt:lpstr>
      <vt:lpstr>BİLSEM (Bilim ve Sanat Merkezi)</vt:lpstr>
      <vt:lpstr>Özel Yetenekli Bireyler</vt:lpstr>
      <vt:lpstr>PowerPoint Sunusu</vt:lpstr>
      <vt:lpstr>Erken dönemlerde gözlenen özellikler </vt:lpstr>
      <vt:lpstr>PowerPoint Sunusu</vt:lpstr>
      <vt:lpstr>BİLSEM SÜRECİ</vt:lpstr>
      <vt:lpstr>ADAY GÖSTERME SÜRECİ</vt:lpstr>
      <vt:lpstr>ADAY GÖSTERME SÜRECİ</vt:lpstr>
      <vt:lpstr>ADAY GÖSTERME SÜRECİ</vt:lpstr>
      <vt:lpstr>ADAY GÖSTERME SÜRECİ</vt:lpstr>
      <vt:lpstr>ADAY GÖSTERME SÜRECİ</vt:lpstr>
      <vt:lpstr>UYGULAMA ESASLARI </vt:lpstr>
      <vt:lpstr>UYGULAMA ESASLARI </vt:lpstr>
      <vt:lpstr>UYGULAMA ESASLARI </vt:lpstr>
      <vt:lpstr>UYGULAMA ESASLARI </vt:lpstr>
      <vt:lpstr>UYGULAMA ESASLARI </vt:lpstr>
      <vt:lpstr>UYGULAMA ESASLARI </vt:lpstr>
      <vt:lpstr>UYGULAMA ESASLARI </vt:lpstr>
      <vt:lpstr>UYGULAMA ESASLARI </vt:lpstr>
      <vt:lpstr>UYGULAMA ESASLARI </vt:lpstr>
      <vt:lpstr>UYGULAMA ESASLARI </vt:lpstr>
      <vt:lpstr>UYGULAMA ESASLARI </vt:lpstr>
      <vt:lpstr>UYGULAMA ESASLARI </vt:lpstr>
      <vt:lpstr>UYGULAMA ESASLARI </vt:lpstr>
      <vt:lpstr>İTİRAZLAR</vt:lpstr>
      <vt:lpstr>İTİRAZLAR</vt:lpstr>
      <vt:lpstr>TEŞEKKÜRLER…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 Yöneticilerinin Okul Rehberlik ve Psikolojik Danışma Hizmetlerine Yönelik Tutumlarının İncelenmesi</dc:title>
  <dc:creator>HP</dc:creator>
  <cp:lastModifiedBy>Acer</cp:lastModifiedBy>
  <cp:revision>150</cp:revision>
  <dcterms:created xsi:type="dcterms:W3CDTF">2021-12-18T15:23:10Z</dcterms:created>
  <dcterms:modified xsi:type="dcterms:W3CDTF">2022-12-14T13:17:03Z</dcterms:modified>
</cp:coreProperties>
</file>